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notesMasterIdLst>
    <p:notesMasterId r:id="rId15"/>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moderation guidelines are adapted from the university's existing social media policy rather than written from scratch, so the Union stays within institutional rules.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figures come from the Union's own analytics export and a short survey of 60 students carried out for this assignment, so they reflect a real gap rather than an assumed 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personas are built from the survey responses and short informal conversations with five Union committee members, rather than assumed demographic averages.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paid boosting is the largest line because organic reach for a new account, particularly on TikTok, is unreliable without initial advertising support during the launch weeks.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BASE">
    <p:bg>
      <p:bgPr>
        <a:solidFill>
          <a:srgbClr val="FFFFFF"/>
        </a:solidFill>
      </p:bgPr>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01A38"/>
        </a:solidFill>
      </p:bgPr>
    </p:bg>
    <p:spTree>
      <p:nvGrpSpPr>
        <p:cNvPr id="1" name=""/>
        <p:cNvGrpSpPr/>
        <p:nvPr/>
      </p:nvGrpSpPr>
      <p:grpSpPr>
        <a:xfrm>
          <a:off x="0" y="0"/>
          <a:ext cx="0" cy="0"/>
          <a:chOff x="0" y="0"/>
          <a:chExt cx="0" cy="0"/>
        </a:xfrm>
      </p:grpSpPr>
      <p:sp>
        <p:nvSpPr>
          <p:cNvPr id="2" name="Shape 0"/>
          <p:cNvSpPr/>
          <p:nvPr/>
        </p:nvSpPr>
        <p:spPr>
          <a:xfrm>
            <a:off x="9811512" y="-1463040"/>
            <a:ext cx="3474720" cy="3474720"/>
          </a:xfrm>
          <a:prstGeom prst="ellipse">
            <a:avLst/>
          </a:prstGeom>
          <a:solidFill>
            <a:srgbClr val="F97C5F">
              <a:alpha val="18000"/>
            </a:srgbClr>
          </a:solidFill>
          <a:ln/>
        </p:spPr>
      </p:sp>
      <p:sp>
        <p:nvSpPr>
          <p:cNvPr id="3" name="Shape 1"/>
          <p:cNvSpPr/>
          <p:nvPr/>
        </p:nvSpPr>
        <p:spPr>
          <a:xfrm>
            <a:off x="-1280160" y="4846320"/>
            <a:ext cx="3108960" cy="3108960"/>
          </a:xfrm>
          <a:prstGeom prst="ellipse">
            <a:avLst/>
          </a:prstGeom>
          <a:solidFill>
            <a:srgbClr val="12314F"/>
          </a:solidFill>
          <a:ln/>
        </p:spPr>
      </p:sp>
      <p:sp>
        <p:nvSpPr>
          <p:cNvPr id="4" name="Text 2"/>
          <p:cNvSpPr/>
          <p:nvPr/>
        </p:nvSpPr>
        <p:spPr>
          <a:xfrm>
            <a:off x="822960" y="1280160"/>
            <a:ext cx="10543032" cy="365760"/>
          </a:xfrm>
          <a:prstGeom prst="rect">
            <a:avLst/>
          </a:prstGeom>
          <a:noFill/>
          <a:ln/>
        </p:spPr>
        <p:txBody>
          <a:bodyPr wrap="square" rtlCol="0" anchor="ctr"/>
          <a:lstStyle/>
          <a:p>
            <a:pPr indent="0" marL="0">
              <a:buNone/>
            </a:pPr>
            <a:r>
              <a:rPr lang="en-US" sz="1300" b="1" spc="300" kern="0" dirty="0">
                <a:solidFill>
                  <a:srgbClr val="F97C5F"/>
                </a:solidFill>
                <a:latin typeface="Calibri" pitchFamily="34" charset="0"/>
                <a:ea typeface="Calibri" pitchFamily="34" charset="-122"/>
                <a:cs typeface="Calibri" pitchFamily="34" charset="-120"/>
              </a:rPr>
              <a:t>ESSAYS UK  ·  MODEL SAMPLE</a:t>
            </a:r>
            <a:endParaRPr lang="en-US" sz="1300" dirty="0"/>
          </a:p>
        </p:txBody>
      </p:sp>
      <p:sp>
        <p:nvSpPr>
          <p:cNvPr id="5" name="Text 3"/>
          <p:cNvSpPr/>
          <p:nvPr/>
        </p:nvSpPr>
        <p:spPr>
          <a:xfrm>
            <a:off x="822960" y="1828800"/>
            <a:ext cx="10543032" cy="2194560"/>
          </a:xfrm>
          <a:prstGeom prst="rect">
            <a:avLst/>
          </a:prstGeom>
          <a:noFill/>
          <a:ln/>
        </p:spPr>
        <p:txBody>
          <a:bodyPr wrap="square" rtlCol="0" anchor="t"/>
          <a:lstStyle/>
          <a:p>
            <a:pPr indent="0" marL="0">
              <a:lnSpc>
                <a:spcPct val="100000"/>
              </a:lnSpc>
              <a:buNone/>
            </a:pPr>
            <a:r>
              <a:rPr lang="en-US" sz="4000" b="1" dirty="0">
                <a:solidFill>
                  <a:srgbClr val="FFFFFF"/>
                </a:solidFill>
                <a:latin typeface="Cambria" pitchFamily="34" charset="0"/>
                <a:ea typeface="Cambria" pitchFamily="34" charset="-122"/>
                <a:cs typeface="Cambria" pitchFamily="34" charset="-120"/>
              </a:rPr>
              <a:t>Social Media Campaign Proposal for a Student Union</a:t>
            </a:r>
            <a:endParaRPr lang="en-US" sz="4000" dirty="0"/>
          </a:p>
        </p:txBody>
      </p:sp>
      <p:sp>
        <p:nvSpPr>
          <p:cNvPr id="6" name="Text 4"/>
          <p:cNvSpPr/>
          <p:nvPr/>
        </p:nvSpPr>
        <p:spPr>
          <a:xfrm>
            <a:off x="841248" y="4206240"/>
            <a:ext cx="10177272" cy="1097280"/>
          </a:xfrm>
          <a:prstGeom prst="rect">
            <a:avLst/>
          </a:prstGeom>
          <a:noFill/>
          <a:ln/>
        </p:spPr>
        <p:txBody>
          <a:bodyPr wrap="square" rtlCol="0" anchor="t"/>
          <a:lstStyle/>
          <a:p>
            <a:pPr indent="0" marL="0">
              <a:buNone/>
            </a:pPr>
            <a:r>
              <a:rPr lang="en-US" sz="1600" dirty="0">
                <a:solidFill>
                  <a:srgbClr val="CADCFC"/>
                </a:solidFill>
                <a:latin typeface="Calibri" pitchFamily="34" charset="0"/>
                <a:ea typeface="Calibri" pitchFamily="34" charset="-122"/>
                <a:cs typeface="Calibri" pitchFamily="34" charset="-120"/>
              </a:rPr>
              <a:t>Boosting student engagement through owned social channels</a:t>
            </a:r>
            <a:endParaRPr lang="en-US" sz="1600" dirty="0"/>
          </a:p>
        </p:txBody>
      </p:sp>
      <p:sp>
        <p:nvSpPr>
          <p:cNvPr id="7" name="Text 5"/>
          <p:cNvSpPr/>
          <p:nvPr/>
        </p:nvSpPr>
        <p:spPr>
          <a:xfrm>
            <a:off x="822960" y="6217920"/>
            <a:ext cx="10543032" cy="365760"/>
          </a:xfrm>
          <a:prstGeom prst="rect">
            <a:avLst/>
          </a:prstGeom>
          <a:noFill/>
          <a:ln/>
        </p:spPr>
        <p:txBody>
          <a:bodyPr wrap="square" rtlCol="0" anchor="ctr"/>
          <a:lstStyle/>
          <a:p>
            <a:pPr indent="0" marL="0">
              <a:buNone/>
            </a:pPr>
            <a:r>
              <a:rPr lang="en-US" sz="1100" dirty="0">
                <a:solidFill>
                  <a:srgbClr val="8FA6BF"/>
                </a:solidFill>
                <a:latin typeface="Calibri" pitchFamily="34" charset="0"/>
                <a:ea typeface="Calibri" pitchFamily="34" charset="-122"/>
                <a:cs typeface="Calibri" pitchFamily="34" charset="-120"/>
              </a:rPr>
              <a:t>from £15 per 250 words  ·  350+ UK-qualified writers  ·  essays.uk</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566928" y="603504"/>
            <a:ext cx="146304" cy="146304"/>
          </a:xfrm>
          <a:prstGeom prst="ellipse">
            <a:avLst/>
          </a:prstGeom>
          <a:solidFill>
            <a:srgbClr val="F97C5F"/>
          </a:solidFill>
          <a:ln/>
        </p:spPr>
      </p:sp>
      <p:sp>
        <p:nvSpPr>
          <p:cNvPr id="3" name="Text 1"/>
          <p:cNvSpPr/>
          <p:nvPr/>
        </p:nvSpPr>
        <p:spPr>
          <a:xfrm>
            <a:off x="841248" y="384048"/>
            <a:ext cx="10725912" cy="640080"/>
          </a:xfrm>
          <a:prstGeom prst="rect">
            <a:avLst/>
          </a:prstGeom>
          <a:noFill/>
          <a:ln/>
        </p:spPr>
        <p:txBody>
          <a:bodyPr wrap="square" rtlCol="0" anchor="ctr"/>
          <a:lstStyle/>
          <a:p>
            <a:pPr indent="0" marL="0">
              <a:buNone/>
            </a:pPr>
            <a:r>
              <a:rPr lang="en-US" sz="2700" b="1" dirty="0">
                <a:solidFill>
                  <a:srgbClr val="001A38"/>
                </a:solidFill>
                <a:latin typeface="Cambria" pitchFamily="34" charset="0"/>
                <a:ea typeface="Cambria" pitchFamily="34" charset="-122"/>
                <a:cs typeface="Cambria" pitchFamily="34" charset="-120"/>
              </a:rPr>
              <a:t>KPIs and Success Measures</a:t>
            </a:r>
            <a:endParaRPr lang="en-US" sz="2700" dirty="0"/>
          </a:p>
        </p:txBody>
      </p:sp>
      <p:sp>
        <p:nvSpPr>
          <p:cNvPr id="4" name="Text 2"/>
          <p:cNvSpPr/>
          <p:nvPr/>
        </p:nvSpPr>
        <p:spPr>
          <a:xfrm>
            <a:off x="841248" y="1325880"/>
            <a:ext cx="10543032" cy="822960"/>
          </a:xfrm>
          <a:prstGeom prst="rect">
            <a:avLst/>
          </a:prstGeom>
          <a:noFill/>
          <a:ln/>
        </p:spPr>
        <p:txBody>
          <a:bodyPr wrap="square" rtlCol="0" anchor="t"/>
          <a:lstStyle/>
          <a:p>
            <a:pPr indent="0" marL="0">
              <a:lnSpc>
                <a:spcPct val="102000"/>
              </a:lnSpc>
              <a:buNone/>
            </a:pPr>
            <a:r>
              <a:rPr lang="en-US" sz="1400" dirty="0">
                <a:solidFill>
                  <a:srgbClr val="2A2A2A"/>
                </a:solidFill>
                <a:latin typeface="Calibri" pitchFamily="34" charset="0"/>
                <a:ea typeface="Calibri" pitchFamily="34" charset="-122"/>
                <a:cs typeface="Calibri" pitchFamily="34" charset="-120"/>
              </a:rPr>
              <a:t>Every objective from Slide 5 has a matching measure below, so the Week 12 review can state clearly which targets were met, and which were not.</a:t>
            </a:r>
            <a:endParaRPr lang="en-US" sz="1400" dirty="0"/>
          </a:p>
        </p:txBody>
      </p:sp>
      <p:sp>
        <p:nvSpPr>
          <p:cNvPr id="5" name="Text 3"/>
          <p:cNvSpPr/>
          <p:nvPr/>
        </p:nvSpPr>
        <p:spPr>
          <a:xfrm>
            <a:off x="868680" y="2028620"/>
            <a:ext cx="10451592" cy="3914980"/>
          </a:xfrm>
          <a:prstGeom prst="rect">
            <a:avLst/>
          </a:prstGeom>
          <a:noFill/>
          <a:ln/>
        </p:spPr>
        <p:txBody>
          <a:bodyPr wrap="square" rtlCol="0" anchor="t"/>
          <a:lstStyle/>
          <a:p>
            <a:pPr marL="177800" indent="-177800">
              <a:lnSpc>
                <a:spcPct val="103000"/>
              </a:lnSpc>
              <a:spcAft>
                <a:spcPts val="1000"/>
              </a:spcAft>
              <a:buSzPct val="100000"/>
              <a:buChar char="•"/>
            </a:pPr>
            <a:r>
              <a:rPr lang="en-US" sz="1450" dirty="0">
                <a:solidFill>
                  <a:srgbClr val="2A2A2A"/>
                </a:solidFill>
                <a:latin typeface="Calibri" pitchFamily="34" charset="0"/>
                <a:ea typeface="Calibri" pitchFamily="34" charset="-122"/>
                <a:cs typeface="Calibri" pitchFamily="34" charset="-120"/>
              </a:rPr>
              <a:t>Engagement rate, calculated as likes, comments and shares divided by reach, tracked weekly</a:t>
            </a:r>
            <a:endParaRPr lang="en-US" sz="1450" dirty="0"/>
          </a:p>
          <a:p>
            <a:pPr marL="177800" indent="-177800">
              <a:lnSpc>
                <a:spcPct val="103000"/>
              </a:lnSpc>
              <a:spcAft>
                <a:spcPts val="1000"/>
              </a:spcAft>
              <a:buSzPct val="100000"/>
              <a:buChar char="•"/>
            </a:pPr>
            <a:r>
              <a:rPr lang="en-US" sz="1450" dirty="0">
                <a:solidFill>
                  <a:srgbClr val="2A2A2A"/>
                </a:solidFill>
                <a:latin typeface="Calibri" pitchFamily="34" charset="0"/>
                <a:ea typeface="Calibri" pitchFamily="34" charset="-122"/>
                <a:cs typeface="Calibri" pitchFamily="34" charset="-120"/>
              </a:rPr>
              <a:t>Follower growth on Instagram and TikTok against the Week 1 baseline</a:t>
            </a:r>
            <a:endParaRPr lang="en-US" sz="1450" dirty="0"/>
          </a:p>
          <a:p>
            <a:pPr marL="177800" indent="-177800">
              <a:lnSpc>
                <a:spcPct val="103000"/>
              </a:lnSpc>
              <a:spcAft>
                <a:spcPts val="1000"/>
              </a:spcAft>
              <a:buSzPct val="100000"/>
              <a:buChar char="•"/>
            </a:pPr>
            <a:r>
              <a:rPr lang="en-US" sz="1450" dirty="0">
                <a:solidFill>
                  <a:srgbClr val="2A2A2A"/>
                </a:solidFill>
                <a:latin typeface="Calibri" pitchFamily="34" charset="0"/>
                <a:ea typeface="Calibri" pitchFamily="34" charset="-122"/>
                <a:cs typeface="Calibri" pitchFamily="34" charset="-120"/>
              </a:rPr>
              <a:t>Click-through rate from the bio link and post links to the events page</a:t>
            </a:r>
            <a:endParaRPr lang="en-US" sz="1450" dirty="0"/>
          </a:p>
          <a:p>
            <a:pPr marL="177800" indent="-177800">
              <a:lnSpc>
                <a:spcPct val="103000"/>
              </a:lnSpc>
              <a:spcAft>
                <a:spcPts val="1000"/>
              </a:spcAft>
              <a:buSzPct val="100000"/>
              <a:buChar char="•"/>
            </a:pPr>
            <a:r>
              <a:rPr lang="en-US" sz="1450" dirty="0">
                <a:solidFill>
                  <a:srgbClr val="2A2A2A"/>
                </a:solidFill>
                <a:latin typeface="Calibri" pitchFamily="34" charset="0"/>
                <a:ea typeface="Calibri" pitchFamily="34" charset="-122"/>
                <a:cs typeface="Calibri" pitchFamily="34" charset="-120"/>
              </a:rPr>
              <a:t>Event attendance uplift compared with the same weeks last year</a:t>
            </a:r>
            <a:endParaRPr lang="en-US" sz="1450" dirty="0"/>
          </a:p>
          <a:p>
            <a:pPr marL="177800" indent="-177800">
              <a:lnSpc>
                <a:spcPct val="103000"/>
              </a:lnSpc>
              <a:spcAft>
                <a:spcPts val="1000"/>
              </a:spcAft>
              <a:buSzPct val="100000"/>
              <a:buChar char="•"/>
            </a:pPr>
            <a:r>
              <a:rPr lang="en-US" sz="1450" dirty="0">
                <a:solidFill>
                  <a:srgbClr val="2A2A2A"/>
                </a:solidFill>
                <a:latin typeface="Calibri" pitchFamily="34" charset="0"/>
                <a:ea typeface="Calibri" pitchFamily="34" charset="-122"/>
                <a:cs typeface="Calibri" pitchFamily="34" charset="-120"/>
              </a:rPr>
              <a:t>Awareness score from the Week 12 follow-up survey compared with the Week 1 baseline</a:t>
            </a:r>
            <a:endParaRPr lang="en-US" sz="1450" dirty="0"/>
          </a:p>
        </p:txBody>
      </p:sp>
      <p:sp>
        <p:nvSpPr>
          <p:cNvPr id="6" name="Text 4"/>
          <p:cNvSpPr/>
          <p:nvPr/>
        </p:nvSpPr>
        <p:spPr>
          <a:xfrm>
            <a:off x="457200" y="6473952"/>
            <a:ext cx="11274552" cy="274320"/>
          </a:xfrm>
          <a:prstGeom prst="rect">
            <a:avLst/>
          </a:prstGeom>
          <a:noFill/>
          <a:ln/>
        </p:spPr>
        <p:txBody>
          <a:bodyPr wrap="square" rtlCol="0" anchor="ctr"/>
          <a:lstStyle/>
          <a:p>
            <a:pPr algn="l" indent="0" marL="0">
              <a:buNone/>
            </a:pPr>
            <a:r>
              <a:rPr lang="en-US" sz="900" dirty="0">
                <a:solidFill>
                  <a:srgbClr val="6A7480"/>
                </a:solidFill>
                <a:latin typeface="Calibri" pitchFamily="34" charset="0"/>
                <a:ea typeface="Calibri" pitchFamily="34" charset="-122"/>
                <a:cs typeface="Calibri" pitchFamily="34" charset="-120"/>
              </a:rPr>
              <a:t>essays.uk  ·  Model presentation sample — for reference and learning only</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566928" y="603504"/>
            <a:ext cx="146304" cy="146304"/>
          </a:xfrm>
          <a:prstGeom prst="ellipse">
            <a:avLst/>
          </a:prstGeom>
          <a:solidFill>
            <a:srgbClr val="F97C5F"/>
          </a:solidFill>
          <a:ln/>
        </p:spPr>
      </p:sp>
      <p:sp>
        <p:nvSpPr>
          <p:cNvPr id="3" name="Text 1"/>
          <p:cNvSpPr/>
          <p:nvPr/>
        </p:nvSpPr>
        <p:spPr>
          <a:xfrm>
            <a:off x="841248" y="384048"/>
            <a:ext cx="10725912" cy="640080"/>
          </a:xfrm>
          <a:prstGeom prst="rect">
            <a:avLst/>
          </a:prstGeom>
          <a:noFill/>
          <a:ln/>
        </p:spPr>
        <p:txBody>
          <a:bodyPr wrap="square" rtlCol="0" anchor="ctr"/>
          <a:lstStyle/>
          <a:p>
            <a:pPr indent="0" marL="0">
              <a:buNone/>
            </a:pPr>
            <a:r>
              <a:rPr lang="en-US" sz="2700" b="1" dirty="0">
                <a:solidFill>
                  <a:srgbClr val="001A38"/>
                </a:solidFill>
                <a:latin typeface="Cambria" pitchFamily="34" charset="0"/>
                <a:ea typeface="Cambria" pitchFamily="34" charset="-122"/>
                <a:cs typeface="Cambria" pitchFamily="34" charset="-120"/>
              </a:rPr>
              <a:t>Risks and Mitigations</a:t>
            </a:r>
            <a:endParaRPr lang="en-US" sz="2700" dirty="0"/>
          </a:p>
        </p:txBody>
      </p:sp>
      <p:sp>
        <p:nvSpPr>
          <p:cNvPr id="4" name="Text 2"/>
          <p:cNvSpPr/>
          <p:nvPr/>
        </p:nvSpPr>
        <p:spPr>
          <a:xfrm>
            <a:off x="841248" y="1325880"/>
            <a:ext cx="10543032" cy="822960"/>
          </a:xfrm>
          <a:prstGeom prst="rect">
            <a:avLst/>
          </a:prstGeom>
          <a:noFill/>
          <a:ln/>
        </p:spPr>
        <p:txBody>
          <a:bodyPr wrap="square" rtlCol="0" anchor="t"/>
          <a:lstStyle/>
          <a:p>
            <a:pPr indent="0" marL="0">
              <a:lnSpc>
                <a:spcPct val="102000"/>
              </a:lnSpc>
              <a:buNone/>
            </a:pPr>
            <a:r>
              <a:rPr lang="en-US" sz="1400" dirty="0">
                <a:solidFill>
                  <a:srgbClr val="2A2A2A"/>
                </a:solidFill>
                <a:latin typeface="Calibri" pitchFamily="34" charset="0"/>
                <a:ea typeface="Calibri" pitchFamily="34" charset="-122"/>
                <a:cs typeface="Calibri" pitchFamily="34" charset="-120"/>
              </a:rPr>
              <a:t>Four risks were identified as most likely to affect delivery, given the Union's limited staff time and reliance on volunteer committee members.</a:t>
            </a:r>
            <a:endParaRPr lang="en-US" sz="1400" dirty="0"/>
          </a:p>
        </p:txBody>
      </p:sp>
      <p:sp>
        <p:nvSpPr>
          <p:cNvPr id="5" name="Text 3"/>
          <p:cNvSpPr/>
          <p:nvPr/>
        </p:nvSpPr>
        <p:spPr>
          <a:xfrm>
            <a:off x="868680" y="2031316"/>
            <a:ext cx="10451592" cy="3912284"/>
          </a:xfrm>
          <a:prstGeom prst="rect">
            <a:avLst/>
          </a:prstGeom>
          <a:noFill/>
          <a:ln/>
        </p:spPr>
        <p:txBody>
          <a:bodyPr wrap="square" rtlCol="0" anchor="t"/>
          <a:lstStyle/>
          <a:p>
            <a:pPr marL="177800" indent="-177800">
              <a:lnSpc>
                <a:spcPct val="103000"/>
              </a:lnSpc>
              <a:spcAft>
                <a:spcPts val="1000"/>
              </a:spcAft>
              <a:buSzPct val="100000"/>
              <a:buChar char="•"/>
            </a:pPr>
            <a:r>
              <a:rPr lang="en-US" sz="1600" dirty="0">
                <a:solidFill>
                  <a:srgbClr val="2A2A2A"/>
                </a:solidFill>
                <a:latin typeface="Calibri" pitchFamily="34" charset="0"/>
                <a:ea typeface="Calibri" pitchFamily="34" charset="-122"/>
                <a:cs typeface="Calibri" pitchFamily="34" charset="-120"/>
              </a:rPr>
              <a:t>Low organic reach → offset with the paid-boosting budget in Weeks 1–2 and Weeks 9–10</a:t>
            </a:r>
            <a:endParaRPr lang="en-US" sz="1600" dirty="0"/>
          </a:p>
          <a:p>
            <a:pPr marL="177800" indent="-177800">
              <a:lnSpc>
                <a:spcPct val="103000"/>
              </a:lnSpc>
              <a:spcAft>
                <a:spcPts val="1000"/>
              </a:spcAft>
              <a:buSzPct val="100000"/>
              <a:buChar char="•"/>
            </a:pPr>
            <a:r>
              <a:rPr lang="en-US" sz="1600" dirty="0">
                <a:solidFill>
                  <a:srgbClr val="2A2A2A"/>
                </a:solidFill>
                <a:latin typeface="Calibri" pitchFamily="34" charset="0"/>
                <a:ea typeface="Calibri" pitchFamily="34" charset="-122"/>
                <a:cs typeface="Calibri" pitchFamily="34" charset="-120"/>
              </a:rPr>
              <a:t>Negative or off-brand comments → moderation guidelines and a documented escalation process</a:t>
            </a:r>
            <a:endParaRPr lang="en-US" sz="1600" dirty="0"/>
          </a:p>
          <a:p>
            <a:pPr marL="177800" indent="-177800">
              <a:lnSpc>
                <a:spcPct val="103000"/>
              </a:lnSpc>
              <a:spcAft>
                <a:spcPts val="1000"/>
              </a:spcAft>
              <a:buSzPct val="100000"/>
              <a:buChar char="•"/>
            </a:pPr>
            <a:r>
              <a:rPr lang="en-US" sz="1600" dirty="0">
                <a:solidFill>
                  <a:srgbClr val="2A2A2A"/>
                </a:solidFill>
                <a:latin typeface="Calibri" pitchFamily="34" charset="0"/>
                <a:ea typeface="Calibri" pitchFamily="34" charset="-122"/>
                <a:cs typeface="Calibri" pitchFamily="34" charset="-120"/>
              </a:rPr>
              <a:t>Limited committee time → the student ambassador scheme shares the content workload</a:t>
            </a:r>
            <a:endParaRPr lang="en-US" sz="1600" dirty="0"/>
          </a:p>
          <a:p>
            <a:pPr marL="177800" indent="-177800">
              <a:lnSpc>
                <a:spcPct val="103000"/>
              </a:lnSpc>
              <a:spcAft>
                <a:spcPts val="1000"/>
              </a:spcAft>
              <a:buSzPct val="100000"/>
              <a:buChar char="•"/>
            </a:pPr>
            <a:r>
              <a:rPr lang="en-US" sz="1600" dirty="0">
                <a:solidFill>
                  <a:srgbClr val="2A2A2A"/>
                </a:solidFill>
                <a:latin typeface="Calibri" pitchFamily="34" charset="0"/>
                <a:ea typeface="Calibri" pitchFamily="34" charset="-122"/>
                <a:cs typeface="Calibri" pitchFamily="34" charset="-120"/>
              </a:rPr>
              <a:t>Inconsistent posting → a shared content calendar with a named owner for each week</a:t>
            </a:r>
            <a:endParaRPr lang="en-US" sz="1600" dirty="0"/>
          </a:p>
        </p:txBody>
      </p:sp>
      <p:sp>
        <p:nvSpPr>
          <p:cNvPr id="6" name="Text 4"/>
          <p:cNvSpPr/>
          <p:nvPr/>
        </p:nvSpPr>
        <p:spPr>
          <a:xfrm>
            <a:off x="457200" y="6473952"/>
            <a:ext cx="11274552" cy="274320"/>
          </a:xfrm>
          <a:prstGeom prst="rect">
            <a:avLst/>
          </a:prstGeom>
          <a:noFill/>
          <a:ln/>
        </p:spPr>
        <p:txBody>
          <a:bodyPr wrap="square" rtlCol="0" anchor="ctr"/>
          <a:lstStyle/>
          <a:p>
            <a:pPr algn="l" indent="0" marL="0">
              <a:buNone/>
            </a:pPr>
            <a:r>
              <a:rPr lang="en-US" sz="900" dirty="0">
                <a:solidFill>
                  <a:srgbClr val="6A7480"/>
                </a:solidFill>
                <a:latin typeface="Calibri" pitchFamily="34" charset="0"/>
                <a:ea typeface="Calibri" pitchFamily="34" charset="-122"/>
                <a:cs typeface="Calibri" pitchFamily="34" charset="-120"/>
              </a:rPr>
              <a:t>essays.uk  ·  Model presentation sample — for reference and learning only</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566928" y="603504"/>
            <a:ext cx="146304" cy="146304"/>
          </a:xfrm>
          <a:prstGeom prst="ellipse">
            <a:avLst/>
          </a:prstGeom>
          <a:solidFill>
            <a:srgbClr val="F97C5F"/>
          </a:solidFill>
          <a:ln/>
        </p:spPr>
      </p:sp>
      <p:sp>
        <p:nvSpPr>
          <p:cNvPr id="3" name="Text 1"/>
          <p:cNvSpPr/>
          <p:nvPr/>
        </p:nvSpPr>
        <p:spPr>
          <a:xfrm>
            <a:off x="841248" y="384048"/>
            <a:ext cx="10725912" cy="640080"/>
          </a:xfrm>
          <a:prstGeom prst="rect">
            <a:avLst/>
          </a:prstGeom>
          <a:noFill/>
          <a:ln/>
        </p:spPr>
        <p:txBody>
          <a:bodyPr wrap="square" rtlCol="0" anchor="ctr"/>
          <a:lstStyle/>
          <a:p>
            <a:pPr indent="0" marL="0">
              <a:buNone/>
            </a:pPr>
            <a:r>
              <a:rPr lang="en-US" sz="2700" b="1" dirty="0">
                <a:solidFill>
                  <a:srgbClr val="001A38"/>
                </a:solidFill>
                <a:latin typeface="Cambria" pitchFamily="34" charset="0"/>
                <a:ea typeface="Cambria" pitchFamily="34" charset="-122"/>
                <a:cs typeface="Cambria" pitchFamily="34" charset="-120"/>
              </a:rPr>
              <a:t>Recommendation and Next Steps</a:t>
            </a:r>
            <a:endParaRPr lang="en-US" sz="2700" dirty="0"/>
          </a:p>
        </p:txBody>
      </p:sp>
      <p:sp>
        <p:nvSpPr>
          <p:cNvPr id="4" name="Text 2"/>
          <p:cNvSpPr/>
          <p:nvPr/>
        </p:nvSpPr>
        <p:spPr>
          <a:xfrm>
            <a:off x="841248" y="1325880"/>
            <a:ext cx="10543032" cy="822960"/>
          </a:xfrm>
          <a:prstGeom prst="rect">
            <a:avLst/>
          </a:prstGeom>
          <a:noFill/>
          <a:ln/>
        </p:spPr>
        <p:txBody>
          <a:bodyPr wrap="square" rtlCol="0" anchor="t"/>
          <a:lstStyle/>
          <a:p>
            <a:pPr indent="0" marL="0">
              <a:lnSpc>
                <a:spcPct val="102000"/>
              </a:lnSpc>
              <a:buNone/>
            </a:pPr>
            <a:r>
              <a:rPr lang="en-US" sz="1400" dirty="0">
                <a:solidFill>
                  <a:srgbClr val="2A2A2A"/>
                </a:solidFill>
                <a:latin typeface="Calibri" pitchFamily="34" charset="0"/>
                <a:ea typeface="Calibri" pitchFamily="34" charset="-122"/>
                <a:cs typeface="Calibri" pitchFamily="34" charset="-120"/>
              </a:rPr>
              <a:t>This proposal recommends a 12-week pilot of the platform strategy set out above, reviewed against the Slide 5 objectives at the Week 12 evaluation point.</a:t>
            </a:r>
            <a:endParaRPr lang="en-US" sz="1400" dirty="0"/>
          </a:p>
        </p:txBody>
      </p:sp>
      <p:sp>
        <p:nvSpPr>
          <p:cNvPr id="5" name="Text 3"/>
          <p:cNvSpPr/>
          <p:nvPr/>
        </p:nvSpPr>
        <p:spPr>
          <a:xfrm>
            <a:off x="868680" y="2058266"/>
            <a:ext cx="10451592" cy="3885334"/>
          </a:xfrm>
          <a:prstGeom prst="rect">
            <a:avLst/>
          </a:prstGeom>
          <a:noFill/>
          <a:ln/>
        </p:spPr>
        <p:txBody>
          <a:bodyPr wrap="square" rtlCol="0" anchor="t"/>
          <a:lstStyle/>
          <a:p>
            <a:pPr marL="177800" indent="-177800">
              <a:lnSpc>
                <a:spcPct val="103000"/>
              </a:lnSpc>
              <a:spcAft>
                <a:spcPts val="1000"/>
              </a:spcAft>
              <a:buSzPct val="100000"/>
              <a:buChar char="•"/>
            </a:pPr>
            <a:r>
              <a:rPr lang="en-US" sz="1600" dirty="0">
                <a:solidFill>
                  <a:srgbClr val="2A2A2A"/>
                </a:solidFill>
                <a:latin typeface="Calibri" pitchFamily="34" charset="0"/>
                <a:ea typeface="Calibri" pitchFamily="34" charset="-122"/>
                <a:cs typeface="Calibri" pitchFamily="34" charset="-120"/>
              </a:rPr>
              <a:t>Approve the £2,500 term budget</a:t>
            </a:r>
            <a:endParaRPr lang="en-US" sz="1600" dirty="0"/>
          </a:p>
          <a:p>
            <a:pPr marL="177800" indent="-177800">
              <a:lnSpc>
                <a:spcPct val="103000"/>
              </a:lnSpc>
              <a:spcAft>
                <a:spcPts val="1000"/>
              </a:spcAft>
              <a:buSzPct val="100000"/>
              <a:buChar char="•"/>
            </a:pPr>
            <a:r>
              <a:rPr lang="en-US" sz="1600" dirty="0">
                <a:solidFill>
                  <a:srgbClr val="2A2A2A"/>
                </a:solidFill>
                <a:latin typeface="Calibri" pitchFamily="34" charset="0"/>
                <a:ea typeface="Calibri" pitchFamily="34" charset="-122"/>
                <a:cs typeface="Calibri" pitchFamily="34" charset="-120"/>
              </a:rPr>
              <a:t>Confirm four student ambassadors from interested societies</a:t>
            </a:r>
            <a:endParaRPr lang="en-US" sz="1600" dirty="0"/>
          </a:p>
          <a:p>
            <a:pPr marL="177800" indent="-177800">
              <a:lnSpc>
                <a:spcPct val="103000"/>
              </a:lnSpc>
              <a:spcAft>
                <a:spcPts val="1000"/>
              </a:spcAft>
              <a:buSzPct val="100000"/>
              <a:buChar char="•"/>
            </a:pPr>
            <a:r>
              <a:rPr lang="en-US" sz="1600" dirty="0">
                <a:solidFill>
                  <a:srgbClr val="2A2A2A"/>
                </a:solidFill>
                <a:latin typeface="Calibri" pitchFamily="34" charset="0"/>
                <a:ea typeface="Calibri" pitchFamily="34" charset="-122"/>
                <a:cs typeface="Calibri" pitchFamily="34" charset="-120"/>
              </a:rPr>
              <a:t>Agree a content approval process with the Union communications officer</a:t>
            </a:r>
            <a:endParaRPr lang="en-US" sz="1600" dirty="0"/>
          </a:p>
        </p:txBody>
      </p:sp>
      <p:sp>
        <p:nvSpPr>
          <p:cNvPr id="6" name="Text 4"/>
          <p:cNvSpPr/>
          <p:nvPr/>
        </p:nvSpPr>
        <p:spPr>
          <a:xfrm>
            <a:off x="457200" y="6473952"/>
            <a:ext cx="11274552" cy="274320"/>
          </a:xfrm>
          <a:prstGeom prst="rect">
            <a:avLst/>
          </a:prstGeom>
          <a:noFill/>
          <a:ln/>
        </p:spPr>
        <p:txBody>
          <a:bodyPr wrap="square" rtlCol="0" anchor="ctr"/>
          <a:lstStyle/>
          <a:p>
            <a:pPr algn="l" indent="0" marL="0">
              <a:buNone/>
            </a:pPr>
            <a:r>
              <a:rPr lang="en-US" sz="900" dirty="0">
                <a:solidFill>
                  <a:srgbClr val="6A7480"/>
                </a:solidFill>
                <a:latin typeface="Calibri" pitchFamily="34" charset="0"/>
                <a:ea typeface="Calibri" pitchFamily="34" charset="-122"/>
                <a:cs typeface="Calibri" pitchFamily="34" charset="-120"/>
              </a:rPr>
              <a:t>essays.uk  ·  Model presentation sample — for reference and learning only</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566928" y="603504"/>
            <a:ext cx="146304" cy="146304"/>
          </a:xfrm>
          <a:prstGeom prst="ellipse">
            <a:avLst/>
          </a:prstGeom>
          <a:solidFill>
            <a:srgbClr val="F97C5F"/>
          </a:solidFill>
          <a:ln/>
        </p:spPr>
      </p:sp>
      <p:sp>
        <p:nvSpPr>
          <p:cNvPr id="3" name="Text 1"/>
          <p:cNvSpPr/>
          <p:nvPr/>
        </p:nvSpPr>
        <p:spPr>
          <a:xfrm>
            <a:off x="841248" y="384048"/>
            <a:ext cx="10725912" cy="640080"/>
          </a:xfrm>
          <a:prstGeom prst="rect">
            <a:avLst/>
          </a:prstGeom>
          <a:noFill/>
          <a:ln/>
        </p:spPr>
        <p:txBody>
          <a:bodyPr wrap="square" rtlCol="0" anchor="ctr"/>
          <a:lstStyle/>
          <a:p>
            <a:pPr indent="0" marL="0">
              <a:buNone/>
            </a:pPr>
            <a:r>
              <a:rPr lang="en-US" sz="2700" b="1" dirty="0">
                <a:solidFill>
                  <a:srgbClr val="001A38"/>
                </a:solidFill>
                <a:latin typeface="Cambria" pitchFamily="34" charset="0"/>
                <a:ea typeface="Cambria" pitchFamily="34" charset="-122"/>
                <a:cs typeface="Cambria" pitchFamily="34" charset="-120"/>
              </a:rPr>
              <a:t>References</a:t>
            </a:r>
            <a:endParaRPr lang="en-US" sz="2700" dirty="0"/>
          </a:p>
        </p:txBody>
      </p:sp>
      <p:sp>
        <p:nvSpPr>
          <p:cNvPr id="4" name="Text 2"/>
          <p:cNvSpPr/>
          <p:nvPr/>
        </p:nvSpPr>
        <p:spPr>
          <a:xfrm>
            <a:off x="868680" y="1371600"/>
            <a:ext cx="10451592" cy="4617720"/>
          </a:xfrm>
          <a:prstGeom prst="rect">
            <a:avLst/>
          </a:prstGeom>
          <a:noFill/>
          <a:ln/>
        </p:spPr>
        <p:txBody>
          <a:bodyPr wrap="square" rtlCol="0" anchor="t"/>
          <a:lstStyle/>
          <a:p>
            <a:pPr indent="0" marL="0">
              <a:lnSpc>
                <a:spcPct val="103000"/>
              </a:lnSpc>
              <a:spcAft>
                <a:spcPts val="600"/>
              </a:spcAft>
              <a:buNone/>
            </a:pPr>
            <a:r>
              <a:rPr lang="en-US" sz="1600" dirty="0">
                <a:solidFill>
                  <a:srgbClr val="6A7480"/>
                </a:solidFill>
                <a:latin typeface="Calibri" pitchFamily="34" charset="0"/>
                <a:ea typeface="Calibri" pitchFamily="34" charset="-122"/>
                <a:cs typeface="Calibri" pitchFamily="34" charset="-120"/>
              </a:rPr>
              <a:t>Hootsuite (2024) Digital 2024 Global Overview Report . Vancouver: Hootsuite.</a:t>
            </a:r>
            <a:endParaRPr lang="en-US" sz="1600" dirty="0"/>
          </a:p>
          <a:p>
            <a:pPr indent="0" marL="0">
              <a:lnSpc>
                <a:spcPct val="103000"/>
              </a:lnSpc>
              <a:spcAft>
                <a:spcPts val="600"/>
              </a:spcAft>
              <a:buNone/>
            </a:pPr>
            <a:r>
              <a:rPr lang="en-US" sz="1600" dirty="0">
                <a:solidFill>
                  <a:srgbClr val="6A7480"/>
                </a:solidFill>
                <a:latin typeface="Calibri" pitchFamily="34" charset="0"/>
                <a:ea typeface="Calibri" pitchFamily="34" charset="-122"/>
                <a:cs typeface="Calibri" pitchFamily="34" charset="-120"/>
              </a:rPr>
              <a:t>Kotler, P. and Keller, K.L. (2016) Marketing Management . 15th edn. Harlow: Pearson.</a:t>
            </a:r>
            <a:endParaRPr lang="en-US" sz="1600" dirty="0"/>
          </a:p>
          <a:p>
            <a:pPr indent="0" marL="0">
              <a:lnSpc>
                <a:spcPct val="103000"/>
              </a:lnSpc>
              <a:spcAft>
                <a:spcPts val="600"/>
              </a:spcAft>
              <a:buNone/>
            </a:pPr>
            <a:r>
              <a:rPr lang="en-US" sz="1600" dirty="0">
                <a:solidFill>
                  <a:srgbClr val="6A7480"/>
                </a:solidFill>
                <a:latin typeface="Calibri" pitchFamily="34" charset="0"/>
                <a:ea typeface="Calibri" pitchFamily="34" charset="-122"/>
                <a:cs typeface="Calibri" pitchFamily="34" charset="-120"/>
              </a:rPr>
              <a:t>Ofcom (2024) Communications Market Report . London: Ofcom.</a:t>
            </a:r>
            <a:endParaRPr lang="en-US" sz="1600" dirty="0"/>
          </a:p>
          <a:p>
            <a:pPr indent="0" marL="0">
              <a:lnSpc>
                <a:spcPct val="103000"/>
              </a:lnSpc>
              <a:spcAft>
                <a:spcPts val="600"/>
              </a:spcAft>
              <a:buNone/>
            </a:pPr>
            <a:r>
              <a:rPr lang="en-US" sz="1600" dirty="0">
                <a:solidFill>
                  <a:srgbClr val="6A7480"/>
                </a:solidFill>
                <a:latin typeface="Calibri" pitchFamily="34" charset="0"/>
                <a:ea typeface="Calibri" pitchFamily="34" charset="-122"/>
                <a:cs typeface="Calibri" pitchFamily="34" charset="-120"/>
              </a:rPr>
              <a:t>Tuten, T.L. and Solomon, M.R. (2018) Social Media Marketing . 3rd edn. London: Sage.</a:t>
            </a:r>
            <a:endParaRPr lang="en-US" sz="1600" dirty="0"/>
          </a:p>
        </p:txBody>
      </p:sp>
      <p:sp>
        <p:nvSpPr>
          <p:cNvPr id="5" name="Text 3"/>
          <p:cNvSpPr/>
          <p:nvPr/>
        </p:nvSpPr>
        <p:spPr>
          <a:xfrm>
            <a:off x="457200" y="6473952"/>
            <a:ext cx="11274552" cy="274320"/>
          </a:xfrm>
          <a:prstGeom prst="rect">
            <a:avLst/>
          </a:prstGeom>
          <a:noFill/>
          <a:ln/>
        </p:spPr>
        <p:txBody>
          <a:bodyPr wrap="square" rtlCol="0" anchor="ctr"/>
          <a:lstStyle/>
          <a:p>
            <a:pPr algn="l" indent="0" marL="0">
              <a:buNone/>
            </a:pPr>
            <a:r>
              <a:rPr lang="en-US" sz="900" dirty="0">
                <a:solidFill>
                  <a:srgbClr val="6A7480"/>
                </a:solidFill>
                <a:latin typeface="Calibri" pitchFamily="34" charset="0"/>
                <a:ea typeface="Calibri" pitchFamily="34" charset="-122"/>
                <a:cs typeface="Calibri" pitchFamily="34" charset="-120"/>
              </a:rPr>
              <a:t>essays.uk  ·  Model presentation sample — for reference and learning only</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566928" y="603504"/>
            <a:ext cx="146304" cy="146304"/>
          </a:xfrm>
          <a:prstGeom prst="ellipse">
            <a:avLst/>
          </a:prstGeom>
          <a:solidFill>
            <a:srgbClr val="F97C5F"/>
          </a:solidFill>
          <a:ln/>
        </p:spPr>
      </p:sp>
      <p:sp>
        <p:nvSpPr>
          <p:cNvPr id="3" name="Text 1"/>
          <p:cNvSpPr/>
          <p:nvPr/>
        </p:nvSpPr>
        <p:spPr>
          <a:xfrm>
            <a:off x="841248" y="384048"/>
            <a:ext cx="10725912" cy="640080"/>
          </a:xfrm>
          <a:prstGeom prst="rect">
            <a:avLst/>
          </a:prstGeom>
          <a:noFill/>
          <a:ln/>
        </p:spPr>
        <p:txBody>
          <a:bodyPr wrap="square" rtlCol="0" anchor="ctr"/>
          <a:lstStyle/>
          <a:p>
            <a:pPr indent="0" marL="0">
              <a:buNone/>
            </a:pPr>
            <a:r>
              <a:rPr lang="en-US" sz="2700" b="1" dirty="0">
                <a:solidFill>
                  <a:srgbClr val="001A38"/>
                </a:solidFill>
                <a:latin typeface="Cambria" pitchFamily="34" charset="0"/>
                <a:ea typeface="Cambria" pitchFamily="34" charset="-122"/>
                <a:cs typeface="Cambria" pitchFamily="34" charset="-120"/>
              </a:rPr>
              <a:t>Agenda</a:t>
            </a:r>
            <a:endParaRPr lang="en-US" sz="2700" dirty="0"/>
          </a:p>
        </p:txBody>
      </p:sp>
      <p:sp>
        <p:nvSpPr>
          <p:cNvPr id="4" name="Text 2"/>
          <p:cNvSpPr/>
          <p:nvPr/>
        </p:nvSpPr>
        <p:spPr>
          <a:xfrm>
            <a:off x="868680" y="1371600"/>
            <a:ext cx="10451592" cy="4617720"/>
          </a:xfrm>
          <a:prstGeom prst="rect">
            <a:avLst/>
          </a:prstGeom>
          <a:noFill/>
          <a:ln/>
        </p:spPr>
        <p:txBody>
          <a:bodyPr wrap="square" rtlCol="0" anchor="t"/>
          <a:lstStyle/>
          <a:p>
            <a:pPr marL="177800" indent="-177800">
              <a:lnSpc>
                <a:spcPct val="103000"/>
              </a:lnSpc>
              <a:spcAft>
                <a:spcPts val="1000"/>
              </a:spcAft>
              <a:buSzPct val="100000"/>
              <a:buChar char="•"/>
            </a:pPr>
            <a:r>
              <a:rPr lang="en-US" sz="1300" dirty="0">
                <a:solidFill>
                  <a:srgbClr val="2A2A2A"/>
                </a:solidFill>
                <a:latin typeface="Calibri" pitchFamily="34" charset="0"/>
                <a:ea typeface="Calibri" pitchFamily="34" charset="-122"/>
                <a:cs typeface="Calibri" pitchFamily="34" charset="-120"/>
              </a:rPr>
              <a:t>Background and situation analysis</a:t>
            </a:r>
            <a:endParaRPr lang="en-US" sz="1300" dirty="0"/>
          </a:p>
          <a:p>
            <a:pPr marL="177800" indent="-177800">
              <a:lnSpc>
                <a:spcPct val="103000"/>
              </a:lnSpc>
              <a:spcAft>
                <a:spcPts val="1000"/>
              </a:spcAft>
              <a:buSzPct val="100000"/>
              <a:buChar char="•"/>
            </a:pPr>
            <a:r>
              <a:rPr lang="en-US" sz="1300" dirty="0">
                <a:solidFill>
                  <a:srgbClr val="2A2A2A"/>
                </a:solidFill>
                <a:latin typeface="Calibri" pitchFamily="34" charset="0"/>
                <a:ea typeface="Calibri" pitchFamily="34" charset="-122"/>
                <a:cs typeface="Calibri" pitchFamily="34" charset="-120"/>
              </a:rPr>
              <a:t>Target audience and personas</a:t>
            </a:r>
            <a:endParaRPr lang="en-US" sz="1300" dirty="0"/>
          </a:p>
          <a:p>
            <a:pPr marL="177800" indent="-177800">
              <a:lnSpc>
                <a:spcPct val="103000"/>
              </a:lnSpc>
              <a:spcAft>
                <a:spcPts val="1000"/>
              </a:spcAft>
              <a:buSzPct val="100000"/>
              <a:buChar char="•"/>
            </a:pPr>
            <a:r>
              <a:rPr lang="en-US" sz="1300" dirty="0">
                <a:solidFill>
                  <a:srgbClr val="2A2A2A"/>
                </a:solidFill>
                <a:latin typeface="Calibri" pitchFamily="34" charset="0"/>
                <a:ea typeface="Calibri" pitchFamily="34" charset="-122"/>
                <a:cs typeface="Calibri" pitchFamily="34" charset="-120"/>
              </a:rPr>
              <a:t>Campaign objectives</a:t>
            </a:r>
            <a:endParaRPr lang="en-US" sz="1300" dirty="0"/>
          </a:p>
          <a:p>
            <a:pPr marL="177800" indent="-177800">
              <a:lnSpc>
                <a:spcPct val="103000"/>
              </a:lnSpc>
              <a:spcAft>
                <a:spcPts val="1000"/>
              </a:spcAft>
              <a:buSzPct val="100000"/>
              <a:buChar char="•"/>
            </a:pPr>
            <a:r>
              <a:rPr lang="en-US" sz="1300" dirty="0">
                <a:solidFill>
                  <a:srgbClr val="2A2A2A"/>
                </a:solidFill>
                <a:latin typeface="Calibri" pitchFamily="34" charset="0"/>
                <a:ea typeface="Calibri" pitchFamily="34" charset="-122"/>
                <a:cs typeface="Calibri" pitchFamily="34" charset="-120"/>
              </a:rPr>
              <a:t>Platform strategy</a:t>
            </a:r>
            <a:endParaRPr lang="en-US" sz="1300" dirty="0"/>
          </a:p>
          <a:p>
            <a:pPr marL="177800" indent="-177800">
              <a:lnSpc>
                <a:spcPct val="103000"/>
              </a:lnSpc>
              <a:spcAft>
                <a:spcPts val="1000"/>
              </a:spcAft>
              <a:buSzPct val="100000"/>
              <a:buChar char="•"/>
            </a:pPr>
            <a:r>
              <a:rPr lang="en-US" sz="1300" dirty="0">
                <a:solidFill>
                  <a:srgbClr val="2A2A2A"/>
                </a:solidFill>
                <a:latin typeface="Calibri" pitchFamily="34" charset="0"/>
                <a:ea typeface="Calibri" pitchFamily="34" charset="-122"/>
                <a:cs typeface="Calibri" pitchFamily="34" charset="-120"/>
              </a:rPr>
              <a:t>Content pillars and key messages</a:t>
            </a:r>
            <a:endParaRPr lang="en-US" sz="1300" dirty="0"/>
          </a:p>
          <a:p>
            <a:pPr marL="177800" indent="-177800">
              <a:lnSpc>
                <a:spcPct val="103000"/>
              </a:lnSpc>
              <a:spcAft>
                <a:spcPts val="1000"/>
              </a:spcAft>
              <a:buSzPct val="100000"/>
              <a:buChar char="•"/>
            </a:pPr>
            <a:r>
              <a:rPr lang="en-US" sz="1300" dirty="0">
                <a:solidFill>
                  <a:srgbClr val="2A2A2A"/>
                </a:solidFill>
                <a:latin typeface="Calibri" pitchFamily="34" charset="0"/>
                <a:ea typeface="Calibri" pitchFamily="34" charset="-122"/>
                <a:cs typeface="Calibri" pitchFamily="34" charset="-120"/>
              </a:rPr>
              <a:t>Content calendar overview</a:t>
            </a:r>
            <a:endParaRPr lang="en-US" sz="1300" dirty="0"/>
          </a:p>
          <a:p>
            <a:pPr marL="177800" indent="-177800">
              <a:lnSpc>
                <a:spcPct val="103000"/>
              </a:lnSpc>
              <a:spcAft>
                <a:spcPts val="1000"/>
              </a:spcAft>
              <a:buSzPct val="100000"/>
              <a:buChar char="•"/>
            </a:pPr>
            <a:r>
              <a:rPr lang="en-US" sz="1300" dirty="0">
                <a:solidFill>
                  <a:srgbClr val="2A2A2A"/>
                </a:solidFill>
                <a:latin typeface="Calibri" pitchFamily="34" charset="0"/>
                <a:ea typeface="Calibri" pitchFamily="34" charset="-122"/>
                <a:cs typeface="Calibri" pitchFamily="34" charset="-120"/>
              </a:rPr>
              <a:t>Budget allocation</a:t>
            </a:r>
            <a:endParaRPr lang="en-US" sz="1300" dirty="0"/>
          </a:p>
        </p:txBody>
      </p:sp>
      <p:sp>
        <p:nvSpPr>
          <p:cNvPr id="5" name="Text 3"/>
          <p:cNvSpPr/>
          <p:nvPr/>
        </p:nvSpPr>
        <p:spPr>
          <a:xfrm>
            <a:off x="457200" y="6473952"/>
            <a:ext cx="11274552" cy="274320"/>
          </a:xfrm>
          <a:prstGeom prst="rect">
            <a:avLst/>
          </a:prstGeom>
          <a:noFill/>
          <a:ln/>
        </p:spPr>
        <p:txBody>
          <a:bodyPr wrap="square" rtlCol="0" anchor="ctr"/>
          <a:lstStyle/>
          <a:p>
            <a:pPr algn="l" indent="0" marL="0">
              <a:buNone/>
            </a:pPr>
            <a:r>
              <a:rPr lang="en-US" sz="900" dirty="0">
                <a:solidFill>
                  <a:srgbClr val="6A7480"/>
                </a:solidFill>
                <a:latin typeface="Calibri" pitchFamily="34" charset="0"/>
                <a:ea typeface="Calibri" pitchFamily="34" charset="-122"/>
                <a:cs typeface="Calibri" pitchFamily="34" charset="-120"/>
              </a:rPr>
              <a:t>essays.uk  ·  Model presentation sample — for reference and learning only</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566928" y="603504"/>
            <a:ext cx="146304" cy="146304"/>
          </a:xfrm>
          <a:prstGeom prst="ellipse">
            <a:avLst/>
          </a:prstGeom>
          <a:solidFill>
            <a:srgbClr val="F97C5F"/>
          </a:solidFill>
          <a:ln/>
        </p:spPr>
      </p:sp>
      <p:sp>
        <p:nvSpPr>
          <p:cNvPr id="3" name="Text 1"/>
          <p:cNvSpPr/>
          <p:nvPr/>
        </p:nvSpPr>
        <p:spPr>
          <a:xfrm>
            <a:off x="841248" y="384048"/>
            <a:ext cx="10725912" cy="640080"/>
          </a:xfrm>
          <a:prstGeom prst="rect">
            <a:avLst/>
          </a:prstGeom>
          <a:noFill/>
          <a:ln/>
        </p:spPr>
        <p:txBody>
          <a:bodyPr wrap="square" rtlCol="0" anchor="ctr"/>
          <a:lstStyle/>
          <a:p>
            <a:pPr indent="0" marL="0">
              <a:buNone/>
            </a:pPr>
            <a:r>
              <a:rPr lang="en-US" sz="2700" b="1" dirty="0">
                <a:solidFill>
                  <a:srgbClr val="001A38"/>
                </a:solidFill>
                <a:latin typeface="Cambria" pitchFamily="34" charset="0"/>
                <a:ea typeface="Cambria" pitchFamily="34" charset="-122"/>
                <a:cs typeface="Cambria" pitchFamily="34" charset="-120"/>
              </a:rPr>
              <a:t>Background and Situation Analysis</a:t>
            </a:r>
            <a:endParaRPr lang="en-US" sz="2700" dirty="0"/>
          </a:p>
        </p:txBody>
      </p:sp>
      <p:sp>
        <p:nvSpPr>
          <p:cNvPr id="4" name="Text 2"/>
          <p:cNvSpPr/>
          <p:nvPr/>
        </p:nvSpPr>
        <p:spPr>
          <a:xfrm>
            <a:off x="841248" y="1325880"/>
            <a:ext cx="10543032" cy="822960"/>
          </a:xfrm>
          <a:prstGeom prst="rect">
            <a:avLst/>
          </a:prstGeom>
          <a:noFill/>
          <a:ln/>
        </p:spPr>
        <p:txBody>
          <a:bodyPr wrap="square" rtlCol="0" anchor="t"/>
          <a:lstStyle/>
          <a:p>
            <a:pPr indent="0" marL="0">
              <a:lnSpc>
                <a:spcPct val="102000"/>
              </a:lnSpc>
              <a:buNone/>
            </a:pPr>
            <a:r>
              <a:rPr lang="en-US" sz="1400" dirty="0">
                <a:solidFill>
                  <a:srgbClr val="2A2A2A"/>
                </a:solidFill>
                <a:latin typeface="Calibri" pitchFamily="34" charset="0"/>
                <a:ea typeface="Calibri" pitchFamily="34" charset="-122"/>
                <a:cs typeface="Calibri" pitchFamily="34" charset="-120"/>
              </a:rPr>
              <a:t>The Union's Instagram account currently records an engagement rate of around 1.2%, below the wider higher-education benchmark of roughly 3%. TikTok has no active Union presence at present, despite it being the most-used platform…</a:t>
            </a:r>
            <a:endParaRPr lang="en-US" sz="1400" dirty="0"/>
          </a:p>
        </p:txBody>
      </p:sp>
      <p:sp>
        <p:nvSpPr>
          <p:cNvPr id="5" name="Text 3"/>
          <p:cNvSpPr/>
          <p:nvPr/>
        </p:nvSpPr>
        <p:spPr>
          <a:xfrm>
            <a:off x="868680" y="2263092"/>
            <a:ext cx="10451592" cy="3680508"/>
          </a:xfrm>
          <a:prstGeom prst="rect">
            <a:avLst/>
          </a:prstGeom>
          <a:noFill/>
          <a:ln/>
        </p:spPr>
        <p:txBody>
          <a:bodyPr wrap="square" rtlCol="0" anchor="t"/>
          <a:lstStyle/>
          <a:p>
            <a:pPr marL="177800" indent="-177800">
              <a:lnSpc>
                <a:spcPct val="103000"/>
              </a:lnSpc>
              <a:spcAft>
                <a:spcPts val="1000"/>
              </a:spcAft>
              <a:buSzPct val="100000"/>
              <a:buChar char="•"/>
            </a:pPr>
            <a:r>
              <a:rPr lang="en-US" sz="1600" dirty="0">
                <a:solidFill>
                  <a:srgbClr val="2A2A2A"/>
                </a:solidFill>
                <a:latin typeface="Calibri" pitchFamily="34" charset="0"/>
                <a:ea typeface="Calibri" pitchFamily="34" charset="-122"/>
                <a:cs typeface="Calibri" pitchFamily="34" charset="-120"/>
              </a:rPr>
              <a:t>Event attendance has fallen by around 15% compared with the previous academic year</a:t>
            </a:r>
            <a:endParaRPr lang="en-US" sz="1600" dirty="0"/>
          </a:p>
          <a:p>
            <a:pPr marL="177800" indent="-177800">
              <a:lnSpc>
                <a:spcPct val="103000"/>
              </a:lnSpc>
              <a:spcAft>
                <a:spcPts val="1000"/>
              </a:spcAft>
              <a:buSzPct val="100000"/>
              <a:buChar char="•"/>
            </a:pPr>
            <a:r>
              <a:rPr lang="en-US" sz="1600" dirty="0">
                <a:solidFill>
                  <a:srgbClr val="2A2A2A"/>
                </a:solidFill>
                <a:latin typeface="Calibri" pitchFamily="34" charset="0"/>
                <a:ea typeface="Calibri" pitchFamily="34" charset="-122"/>
                <a:cs typeface="Calibri" pitchFamily="34" charset="-120"/>
              </a:rPr>
              <a:t>Awareness of Union services is lowest among first-years and commuting students</a:t>
            </a:r>
            <a:endParaRPr lang="en-US" sz="1600" dirty="0"/>
          </a:p>
          <a:p>
            <a:pPr marL="177800" indent="-177800">
              <a:lnSpc>
                <a:spcPct val="103000"/>
              </a:lnSpc>
              <a:spcAft>
                <a:spcPts val="1000"/>
              </a:spcAft>
              <a:buSzPct val="100000"/>
              <a:buChar char="•"/>
            </a:pPr>
            <a:r>
              <a:rPr lang="en-US" sz="1600" dirty="0">
                <a:solidFill>
                  <a:srgbClr val="2A2A2A"/>
                </a:solidFill>
                <a:latin typeface="Calibri" pitchFamily="34" charset="0"/>
                <a:ea typeface="Calibri" pitchFamily="34" charset="-122"/>
                <a:cs typeface="Calibri" pitchFamily="34" charset="-120"/>
              </a:rPr>
              <a:t>Current content is mostly text-based flyers reposted from print materials</a:t>
            </a:r>
            <a:endParaRPr lang="en-US" sz="1600" dirty="0"/>
          </a:p>
          <a:p>
            <a:pPr marL="177800" indent="-177800">
              <a:lnSpc>
                <a:spcPct val="103000"/>
              </a:lnSpc>
              <a:spcAft>
                <a:spcPts val="1000"/>
              </a:spcAft>
              <a:buSzPct val="100000"/>
              <a:buChar char="•"/>
            </a:pPr>
            <a:r>
              <a:rPr lang="en-US" sz="1600" dirty="0">
                <a:solidFill>
                  <a:srgbClr val="2A2A2A"/>
                </a:solidFill>
                <a:latin typeface="Calibri" pitchFamily="34" charset="0"/>
                <a:ea typeface="Calibri" pitchFamily="34" charset="-122"/>
                <a:cs typeface="Calibri" pitchFamily="34" charset="-120"/>
              </a:rPr>
              <a:t>Rival student-led societies now post two to three times more often than the Union account, without a clearly higher budget</a:t>
            </a:r>
            <a:endParaRPr lang="en-US" sz="1600" dirty="0"/>
          </a:p>
        </p:txBody>
      </p:sp>
      <p:sp>
        <p:nvSpPr>
          <p:cNvPr id="6" name="Text 4"/>
          <p:cNvSpPr/>
          <p:nvPr/>
        </p:nvSpPr>
        <p:spPr>
          <a:xfrm>
            <a:off x="457200" y="6473952"/>
            <a:ext cx="11274552" cy="274320"/>
          </a:xfrm>
          <a:prstGeom prst="rect">
            <a:avLst/>
          </a:prstGeom>
          <a:noFill/>
          <a:ln/>
        </p:spPr>
        <p:txBody>
          <a:bodyPr wrap="square" rtlCol="0" anchor="ctr"/>
          <a:lstStyle/>
          <a:p>
            <a:pPr algn="l" indent="0" marL="0">
              <a:buNone/>
            </a:pPr>
            <a:r>
              <a:rPr lang="en-US" sz="900" dirty="0">
                <a:solidFill>
                  <a:srgbClr val="6A7480"/>
                </a:solidFill>
                <a:latin typeface="Calibri" pitchFamily="34" charset="0"/>
                <a:ea typeface="Calibri" pitchFamily="34" charset="-122"/>
                <a:cs typeface="Calibri" pitchFamily="34" charset="-120"/>
              </a:rPr>
              <a:t>essays.uk  ·  Model presentation sample — for reference and learning only</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566928" y="603504"/>
            <a:ext cx="146304" cy="146304"/>
          </a:xfrm>
          <a:prstGeom prst="ellipse">
            <a:avLst/>
          </a:prstGeom>
          <a:solidFill>
            <a:srgbClr val="F97C5F"/>
          </a:solidFill>
          <a:ln/>
        </p:spPr>
      </p:sp>
      <p:sp>
        <p:nvSpPr>
          <p:cNvPr id="3" name="Text 1"/>
          <p:cNvSpPr/>
          <p:nvPr/>
        </p:nvSpPr>
        <p:spPr>
          <a:xfrm>
            <a:off x="841248" y="384048"/>
            <a:ext cx="10725912" cy="640080"/>
          </a:xfrm>
          <a:prstGeom prst="rect">
            <a:avLst/>
          </a:prstGeom>
          <a:noFill/>
          <a:ln/>
        </p:spPr>
        <p:txBody>
          <a:bodyPr wrap="square" rtlCol="0" anchor="ctr"/>
          <a:lstStyle/>
          <a:p>
            <a:pPr indent="0" marL="0">
              <a:buNone/>
            </a:pPr>
            <a:r>
              <a:rPr lang="en-US" sz="2700" b="1" dirty="0">
                <a:solidFill>
                  <a:srgbClr val="001A38"/>
                </a:solidFill>
                <a:latin typeface="Cambria" pitchFamily="34" charset="0"/>
                <a:ea typeface="Cambria" pitchFamily="34" charset="-122"/>
                <a:cs typeface="Cambria" pitchFamily="34" charset="-120"/>
              </a:rPr>
              <a:t>Target Audience and Personas</a:t>
            </a:r>
            <a:endParaRPr lang="en-US" sz="2700" dirty="0"/>
          </a:p>
        </p:txBody>
      </p:sp>
      <p:sp>
        <p:nvSpPr>
          <p:cNvPr id="4" name="Text 2"/>
          <p:cNvSpPr/>
          <p:nvPr/>
        </p:nvSpPr>
        <p:spPr>
          <a:xfrm>
            <a:off x="841248" y="1325880"/>
            <a:ext cx="10543032" cy="822960"/>
          </a:xfrm>
          <a:prstGeom prst="rect">
            <a:avLst/>
          </a:prstGeom>
          <a:noFill/>
          <a:ln/>
        </p:spPr>
        <p:txBody>
          <a:bodyPr wrap="square" rtlCol="0" anchor="t"/>
          <a:lstStyle/>
          <a:p>
            <a:pPr indent="0" marL="0">
              <a:lnSpc>
                <a:spcPct val="102000"/>
              </a:lnSpc>
              <a:buNone/>
            </a:pPr>
            <a:r>
              <a:rPr lang="en-US" sz="1400" dirty="0">
                <a:solidFill>
                  <a:srgbClr val="2A2A2A"/>
                </a:solidFill>
                <a:latin typeface="Calibri" pitchFamily="34" charset="0"/>
                <a:ea typeface="Calibri" pitchFamily="34" charset="-122"/>
                <a:cs typeface="Calibri" pitchFamily="34" charset="-120"/>
              </a:rPr>
              <a:t>Two primary personas guide the content decisions that follow:</a:t>
            </a:r>
            <a:endParaRPr lang="en-US" sz="1400" dirty="0"/>
          </a:p>
        </p:txBody>
      </p:sp>
      <p:sp>
        <p:nvSpPr>
          <p:cNvPr id="5" name="Text 3"/>
          <p:cNvSpPr/>
          <p:nvPr/>
        </p:nvSpPr>
        <p:spPr>
          <a:xfrm>
            <a:off x="868680" y="1810319"/>
            <a:ext cx="10451592" cy="4133281"/>
          </a:xfrm>
          <a:prstGeom prst="rect">
            <a:avLst/>
          </a:prstGeom>
          <a:noFill/>
          <a:ln/>
        </p:spPr>
        <p:txBody>
          <a:bodyPr wrap="square" rtlCol="0" anchor="t"/>
          <a:lstStyle/>
          <a:p>
            <a:pPr marL="177800" indent="-177800">
              <a:lnSpc>
                <a:spcPct val="103000"/>
              </a:lnSpc>
              <a:spcAft>
                <a:spcPts val="1000"/>
              </a:spcAft>
              <a:buSzPct val="100000"/>
              <a:buChar char="•"/>
            </a:pPr>
            <a:r>
              <a:rPr lang="en-US" sz="1600" dirty="0">
                <a:solidFill>
                  <a:srgbClr val="2A2A2A"/>
                </a:solidFill>
                <a:latin typeface="Calibri" pitchFamily="34" charset="0"/>
                <a:ea typeface="Calibri" pitchFamily="34" charset="-122"/>
                <a:cs typeface="Calibri" pitchFamily="34" charset="-120"/>
              </a:rPr>
              <a:t>Freshers Fiona — first-year, lives in halls, high fear-of-missing-out, active on TikTok and Instagram Stories, decides whether to attend an event on…</a:t>
            </a:r>
            <a:endParaRPr lang="en-US" sz="1600" dirty="0"/>
          </a:p>
          <a:p>
            <a:pPr marL="177800" indent="-177800">
              <a:lnSpc>
                <a:spcPct val="103000"/>
              </a:lnSpc>
              <a:spcAft>
                <a:spcPts val="1000"/>
              </a:spcAft>
              <a:buSzPct val="100000"/>
              <a:buChar char="•"/>
            </a:pPr>
            <a:r>
              <a:rPr lang="en-US" sz="1600" dirty="0">
                <a:solidFill>
                  <a:srgbClr val="2A2A2A"/>
                </a:solidFill>
                <a:latin typeface="Calibri" pitchFamily="34" charset="0"/>
                <a:ea typeface="Calibri" pitchFamily="34" charset="-122"/>
                <a:cs typeface="Calibri" pitchFamily="34" charset="-120"/>
              </a:rPr>
              <a:t>Commuting Chris — part-time or commuting student, time-poor, prefers concise Facebook Group posts and WhatsApp reminders, values practical…</a:t>
            </a:r>
            <a:endParaRPr lang="en-US" sz="1600" dirty="0"/>
          </a:p>
        </p:txBody>
      </p:sp>
      <p:sp>
        <p:nvSpPr>
          <p:cNvPr id="6" name="Text 4"/>
          <p:cNvSpPr/>
          <p:nvPr/>
        </p:nvSpPr>
        <p:spPr>
          <a:xfrm>
            <a:off x="457200" y="6473952"/>
            <a:ext cx="11274552" cy="274320"/>
          </a:xfrm>
          <a:prstGeom prst="rect">
            <a:avLst/>
          </a:prstGeom>
          <a:noFill/>
          <a:ln/>
        </p:spPr>
        <p:txBody>
          <a:bodyPr wrap="square" rtlCol="0" anchor="ctr"/>
          <a:lstStyle/>
          <a:p>
            <a:pPr algn="l" indent="0" marL="0">
              <a:buNone/>
            </a:pPr>
            <a:r>
              <a:rPr lang="en-US" sz="900" dirty="0">
                <a:solidFill>
                  <a:srgbClr val="6A7480"/>
                </a:solidFill>
                <a:latin typeface="Calibri" pitchFamily="34" charset="0"/>
                <a:ea typeface="Calibri" pitchFamily="34" charset="-122"/>
                <a:cs typeface="Calibri" pitchFamily="34" charset="-120"/>
              </a:rPr>
              <a:t>essays.uk  ·  Model presentation sample — for reference and learning only</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566928" y="603504"/>
            <a:ext cx="146304" cy="146304"/>
          </a:xfrm>
          <a:prstGeom prst="ellipse">
            <a:avLst/>
          </a:prstGeom>
          <a:solidFill>
            <a:srgbClr val="F97C5F"/>
          </a:solidFill>
          <a:ln/>
        </p:spPr>
      </p:sp>
      <p:sp>
        <p:nvSpPr>
          <p:cNvPr id="3" name="Text 1"/>
          <p:cNvSpPr/>
          <p:nvPr/>
        </p:nvSpPr>
        <p:spPr>
          <a:xfrm>
            <a:off x="841248" y="384048"/>
            <a:ext cx="10725912" cy="640080"/>
          </a:xfrm>
          <a:prstGeom prst="rect">
            <a:avLst/>
          </a:prstGeom>
          <a:noFill/>
          <a:ln/>
        </p:spPr>
        <p:txBody>
          <a:bodyPr wrap="square" rtlCol="0" anchor="ctr"/>
          <a:lstStyle/>
          <a:p>
            <a:pPr indent="0" marL="0">
              <a:buNone/>
            </a:pPr>
            <a:r>
              <a:rPr lang="en-US" sz="2700" b="1" dirty="0">
                <a:solidFill>
                  <a:srgbClr val="001A38"/>
                </a:solidFill>
                <a:latin typeface="Cambria" pitchFamily="34" charset="0"/>
                <a:ea typeface="Cambria" pitchFamily="34" charset="-122"/>
                <a:cs typeface="Cambria" pitchFamily="34" charset="-120"/>
              </a:rPr>
              <a:t>Campaign Objectives</a:t>
            </a:r>
            <a:endParaRPr lang="en-US" sz="2700" dirty="0"/>
          </a:p>
        </p:txBody>
      </p:sp>
      <p:sp>
        <p:nvSpPr>
          <p:cNvPr id="4" name="Text 2"/>
          <p:cNvSpPr/>
          <p:nvPr/>
        </p:nvSpPr>
        <p:spPr>
          <a:xfrm>
            <a:off x="841248" y="1325880"/>
            <a:ext cx="10543032" cy="822960"/>
          </a:xfrm>
          <a:prstGeom prst="rect">
            <a:avLst/>
          </a:prstGeom>
          <a:noFill/>
          <a:ln/>
        </p:spPr>
        <p:txBody>
          <a:bodyPr wrap="square" rtlCol="0" anchor="t"/>
          <a:lstStyle/>
          <a:p>
            <a:pPr indent="0" marL="0">
              <a:lnSpc>
                <a:spcPct val="102000"/>
              </a:lnSpc>
              <a:buNone/>
            </a:pPr>
            <a:r>
              <a:rPr lang="en-US" sz="1400" dirty="0">
                <a:solidFill>
                  <a:srgbClr val="2A2A2A"/>
                </a:solidFill>
                <a:latin typeface="Calibri" pitchFamily="34" charset="0"/>
                <a:ea typeface="Calibri" pitchFamily="34" charset="-122"/>
                <a:cs typeface="Calibri" pitchFamily="34" charset="-120"/>
              </a:rPr>
              <a:t>Each objective is written to be specific and measurable against baseline data collected in Week 1, so success can be judged rather than assumed. Objectives were deliberately kept to four so that the campaign can be evaluated…</a:t>
            </a:r>
            <a:endParaRPr lang="en-US" sz="1400" dirty="0"/>
          </a:p>
        </p:txBody>
      </p:sp>
      <p:sp>
        <p:nvSpPr>
          <p:cNvPr id="5" name="Text 3"/>
          <p:cNvSpPr/>
          <p:nvPr/>
        </p:nvSpPr>
        <p:spPr>
          <a:xfrm>
            <a:off x="868680" y="2252312"/>
            <a:ext cx="10451592" cy="3691288"/>
          </a:xfrm>
          <a:prstGeom prst="rect">
            <a:avLst/>
          </a:prstGeom>
          <a:noFill/>
          <a:ln/>
        </p:spPr>
        <p:txBody>
          <a:bodyPr wrap="square" rtlCol="0" anchor="t"/>
          <a:lstStyle/>
          <a:p>
            <a:pPr marL="177800" indent="-177800">
              <a:lnSpc>
                <a:spcPct val="103000"/>
              </a:lnSpc>
              <a:spcAft>
                <a:spcPts val="1000"/>
              </a:spcAft>
              <a:buSzPct val="100000"/>
              <a:buChar char="•"/>
            </a:pPr>
            <a:r>
              <a:rPr lang="en-US" sz="1600" dirty="0">
                <a:solidFill>
                  <a:srgbClr val="2A2A2A"/>
                </a:solidFill>
                <a:latin typeface="Calibri" pitchFamily="34" charset="0"/>
                <a:ea typeface="Calibri" pitchFamily="34" charset="-122"/>
                <a:cs typeface="Calibri" pitchFamily="34" charset="-120"/>
              </a:rPr>
              <a:t>Raise Instagram engagement rate from 1.2% to 3% within one 12-week term</a:t>
            </a:r>
            <a:endParaRPr lang="en-US" sz="1600" dirty="0"/>
          </a:p>
          <a:p>
            <a:pPr marL="177800" indent="-177800">
              <a:lnSpc>
                <a:spcPct val="103000"/>
              </a:lnSpc>
              <a:spcAft>
                <a:spcPts val="1000"/>
              </a:spcAft>
              <a:buSzPct val="100000"/>
              <a:buChar char="•"/>
            </a:pPr>
            <a:r>
              <a:rPr lang="en-US" sz="1600" dirty="0">
                <a:solidFill>
                  <a:srgbClr val="2A2A2A"/>
                </a:solidFill>
                <a:latin typeface="Calibri" pitchFamily="34" charset="0"/>
                <a:ea typeface="Calibri" pitchFamily="34" charset="-122"/>
                <a:cs typeface="Calibri" pitchFamily="34" charset="-120"/>
              </a:rPr>
              <a:t>Grow the TikTok following from zero to 800 followers</a:t>
            </a:r>
            <a:endParaRPr lang="en-US" sz="1600" dirty="0"/>
          </a:p>
          <a:p>
            <a:pPr marL="177800" indent="-177800">
              <a:lnSpc>
                <a:spcPct val="103000"/>
              </a:lnSpc>
              <a:spcAft>
                <a:spcPts val="1000"/>
              </a:spcAft>
              <a:buSzPct val="100000"/>
              <a:buChar char="•"/>
            </a:pPr>
            <a:r>
              <a:rPr lang="en-US" sz="1600" dirty="0">
                <a:solidFill>
                  <a:srgbClr val="2A2A2A"/>
                </a:solidFill>
                <a:latin typeface="Calibri" pitchFamily="34" charset="0"/>
                <a:ea typeface="Calibri" pitchFamily="34" charset="-122"/>
                <a:cs typeface="Calibri" pitchFamily="34" charset="-120"/>
              </a:rPr>
              <a:t>Drive 500 click-throughs from social posts to the Union events sign-up page</a:t>
            </a:r>
            <a:endParaRPr lang="en-US" sz="1600" dirty="0"/>
          </a:p>
          <a:p>
            <a:pPr marL="177800" indent="-177800">
              <a:lnSpc>
                <a:spcPct val="103000"/>
              </a:lnSpc>
              <a:spcAft>
                <a:spcPts val="1000"/>
              </a:spcAft>
              <a:buSzPct val="100000"/>
              <a:buChar char="•"/>
            </a:pPr>
            <a:r>
              <a:rPr lang="en-US" sz="1600" dirty="0">
                <a:solidFill>
                  <a:srgbClr val="2A2A2A"/>
                </a:solidFill>
                <a:latin typeface="Calibri" pitchFamily="34" charset="0"/>
                <a:ea typeface="Calibri" pitchFamily="34" charset="-122"/>
                <a:cs typeface="Calibri" pitchFamily="34" charset="-120"/>
              </a:rPr>
              <a:t>Increase first-year awareness of Union services, measured by a follow-up survey</a:t>
            </a:r>
            <a:endParaRPr lang="en-US" sz="1600" dirty="0"/>
          </a:p>
        </p:txBody>
      </p:sp>
      <p:sp>
        <p:nvSpPr>
          <p:cNvPr id="6" name="Text 4"/>
          <p:cNvSpPr/>
          <p:nvPr/>
        </p:nvSpPr>
        <p:spPr>
          <a:xfrm>
            <a:off x="457200" y="6473952"/>
            <a:ext cx="11274552" cy="274320"/>
          </a:xfrm>
          <a:prstGeom prst="rect">
            <a:avLst/>
          </a:prstGeom>
          <a:noFill/>
          <a:ln/>
        </p:spPr>
        <p:txBody>
          <a:bodyPr wrap="square" rtlCol="0" anchor="ctr"/>
          <a:lstStyle/>
          <a:p>
            <a:pPr algn="l" indent="0" marL="0">
              <a:buNone/>
            </a:pPr>
            <a:r>
              <a:rPr lang="en-US" sz="900" dirty="0">
                <a:solidFill>
                  <a:srgbClr val="6A7480"/>
                </a:solidFill>
                <a:latin typeface="Calibri" pitchFamily="34" charset="0"/>
                <a:ea typeface="Calibri" pitchFamily="34" charset="-122"/>
                <a:cs typeface="Calibri" pitchFamily="34" charset="-120"/>
              </a:rPr>
              <a:t>essays.uk  ·  Model presentation sample — for reference and learning only</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566928" y="603504"/>
            <a:ext cx="146304" cy="146304"/>
          </a:xfrm>
          <a:prstGeom prst="ellipse">
            <a:avLst/>
          </a:prstGeom>
          <a:solidFill>
            <a:srgbClr val="F97C5F"/>
          </a:solidFill>
          <a:ln/>
        </p:spPr>
      </p:sp>
      <p:sp>
        <p:nvSpPr>
          <p:cNvPr id="3" name="Text 1"/>
          <p:cNvSpPr/>
          <p:nvPr/>
        </p:nvSpPr>
        <p:spPr>
          <a:xfrm>
            <a:off x="841248" y="384048"/>
            <a:ext cx="10725912" cy="640080"/>
          </a:xfrm>
          <a:prstGeom prst="rect">
            <a:avLst/>
          </a:prstGeom>
          <a:noFill/>
          <a:ln/>
        </p:spPr>
        <p:txBody>
          <a:bodyPr wrap="square" rtlCol="0" anchor="ctr"/>
          <a:lstStyle/>
          <a:p>
            <a:pPr indent="0" marL="0">
              <a:buNone/>
            </a:pPr>
            <a:r>
              <a:rPr lang="en-US" sz="2700" b="1" dirty="0">
                <a:solidFill>
                  <a:srgbClr val="001A38"/>
                </a:solidFill>
                <a:latin typeface="Cambria" pitchFamily="34" charset="0"/>
                <a:ea typeface="Cambria" pitchFamily="34" charset="-122"/>
                <a:cs typeface="Cambria" pitchFamily="34" charset="-120"/>
              </a:rPr>
              <a:t>Platform Strategy</a:t>
            </a:r>
            <a:endParaRPr lang="en-US" sz="2700" dirty="0"/>
          </a:p>
        </p:txBody>
      </p:sp>
      <p:sp>
        <p:nvSpPr>
          <p:cNvPr id="4" name="Text 2"/>
          <p:cNvSpPr/>
          <p:nvPr/>
        </p:nvSpPr>
        <p:spPr>
          <a:xfrm>
            <a:off x="841248" y="1325880"/>
            <a:ext cx="10543032" cy="822960"/>
          </a:xfrm>
          <a:prstGeom prst="rect">
            <a:avLst/>
          </a:prstGeom>
          <a:noFill/>
          <a:ln/>
        </p:spPr>
        <p:txBody>
          <a:bodyPr wrap="square" rtlCol="0" anchor="t"/>
          <a:lstStyle/>
          <a:p>
            <a:pPr indent="0" marL="0">
              <a:lnSpc>
                <a:spcPct val="102000"/>
              </a:lnSpc>
              <a:buNone/>
            </a:pPr>
            <a:r>
              <a:rPr lang="en-US" sz="1400" dirty="0">
                <a:solidFill>
                  <a:srgbClr val="2A2A2A"/>
                </a:solidFill>
                <a:latin typeface="Calibri" pitchFamily="34" charset="0"/>
                <a:ea typeface="Calibri" pitchFamily="34" charset="-122"/>
                <a:cs typeface="Calibri" pitchFamily="34" charset="-120"/>
              </a:rPr>
              <a:t>Content effort is weighted toward the platforms where each persona is most active, rather than spread evenly across every channel available.</a:t>
            </a:r>
            <a:endParaRPr lang="en-US" sz="1400" dirty="0"/>
          </a:p>
        </p:txBody>
      </p:sp>
      <p:sp>
        <p:nvSpPr>
          <p:cNvPr id="5" name="Text 3"/>
          <p:cNvSpPr/>
          <p:nvPr/>
        </p:nvSpPr>
        <p:spPr>
          <a:xfrm>
            <a:off x="868680" y="2023230"/>
            <a:ext cx="10451592" cy="3920370"/>
          </a:xfrm>
          <a:prstGeom prst="rect">
            <a:avLst/>
          </a:prstGeom>
          <a:noFill/>
          <a:ln/>
        </p:spPr>
        <p:txBody>
          <a:bodyPr wrap="square" rtlCol="0" anchor="t"/>
          <a:lstStyle/>
          <a:p>
            <a:pPr marL="177800" indent="-177800">
              <a:lnSpc>
                <a:spcPct val="103000"/>
              </a:lnSpc>
              <a:spcAft>
                <a:spcPts val="1000"/>
              </a:spcAft>
              <a:buSzPct val="100000"/>
              <a:buChar char="•"/>
            </a:pPr>
            <a:r>
              <a:rPr lang="en-US" sz="1600" dirty="0">
                <a:solidFill>
                  <a:srgbClr val="2A2A2A"/>
                </a:solidFill>
                <a:latin typeface="Calibri" pitchFamily="34" charset="0"/>
                <a:ea typeface="Calibri" pitchFamily="34" charset="-122"/>
                <a:cs typeface="Calibri" pitchFamily="34" charset="-120"/>
              </a:rPr>
              <a:t>Figure 1: Proposed platform mix as a share of weekly content effort.</a:t>
            </a:r>
            <a:endParaRPr lang="en-US" sz="1600" dirty="0"/>
          </a:p>
          <a:p>
            <a:pPr marL="177800" indent="-177800">
              <a:lnSpc>
                <a:spcPct val="103000"/>
              </a:lnSpc>
              <a:spcAft>
                <a:spcPts val="1000"/>
              </a:spcAft>
              <a:buSzPct val="100000"/>
              <a:buChar char="•"/>
            </a:pPr>
            <a:r>
              <a:rPr lang="en-US" sz="1600" dirty="0">
                <a:solidFill>
                  <a:srgbClr val="2A2A2A"/>
                </a:solidFill>
                <a:latin typeface="Calibri" pitchFamily="34" charset="0"/>
                <a:ea typeface="Calibri" pitchFamily="34" charset="-122"/>
                <a:cs typeface="Calibri" pitchFamily="34" charset="-120"/>
              </a:rPr>
              <a:t>Instagram carries the largest share because it supports both Stories, for short-term event reminders, and Feed posts, for searchable event…</a:t>
            </a:r>
            <a:endParaRPr lang="en-US" sz="1600" dirty="0"/>
          </a:p>
        </p:txBody>
      </p:sp>
      <p:sp>
        <p:nvSpPr>
          <p:cNvPr id="6" name="Text 4"/>
          <p:cNvSpPr/>
          <p:nvPr/>
        </p:nvSpPr>
        <p:spPr>
          <a:xfrm>
            <a:off x="457200" y="6473952"/>
            <a:ext cx="11274552" cy="274320"/>
          </a:xfrm>
          <a:prstGeom prst="rect">
            <a:avLst/>
          </a:prstGeom>
          <a:noFill/>
          <a:ln/>
        </p:spPr>
        <p:txBody>
          <a:bodyPr wrap="square" rtlCol="0" anchor="ctr"/>
          <a:lstStyle/>
          <a:p>
            <a:pPr algn="l" indent="0" marL="0">
              <a:buNone/>
            </a:pPr>
            <a:r>
              <a:rPr lang="en-US" sz="900" dirty="0">
                <a:solidFill>
                  <a:srgbClr val="6A7480"/>
                </a:solidFill>
                <a:latin typeface="Calibri" pitchFamily="34" charset="0"/>
                <a:ea typeface="Calibri" pitchFamily="34" charset="-122"/>
                <a:cs typeface="Calibri" pitchFamily="34" charset="-120"/>
              </a:rPr>
              <a:t>essays.uk  ·  Model presentation sample — for reference and learning only</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566928" y="603504"/>
            <a:ext cx="146304" cy="146304"/>
          </a:xfrm>
          <a:prstGeom prst="ellipse">
            <a:avLst/>
          </a:prstGeom>
          <a:solidFill>
            <a:srgbClr val="F97C5F"/>
          </a:solidFill>
          <a:ln/>
        </p:spPr>
      </p:sp>
      <p:sp>
        <p:nvSpPr>
          <p:cNvPr id="3" name="Text 1"/>
          <p:cNvSpPr/>
          <p:nvPr/>
        </p:nvSpPr>
        <p:spPr>
          <a:xfrm>
            <a:off x="841248" y="384048"/>
            <a:ext cx="10725912" cy="640080"/>
          </a:xfrm>
          <a:prstGeom prst="rect">
            <a:avLst/>
          </a:prstGeom>
          <a:noFill/>
          <a:ln/>
        </p:spPr>
        <p:txBody>
          <a:bodyPr wrap="square" rtlCol="0" anchor="ctr"/>
          <a:lstStyle/>
          <a:p>
            <a:pPr indent="0" marL="0">
              <a:buNone/>
            </a:pPr>
            <a:r>
              <a:rPr lang="en-US" sz="2700" b="1" dirty="0">
                <a:solidFill>
                  <a:srgbClr val="001A38"/>
                </a:solidFill>
                <a:latin typeface="Cambria" pitchFamily="34" charset="0"/>
                <a:ea typeface="Cambria" pitchFamily="34" charset="-122"/>
                <a:cs typeface="Cambria" pitchFamily="34" charset="-120"/>
              </a:rPr>
              <a:t>Content Pillars and Key Messages</a:t>
            </a:r>
            <a:endParaRPr lang="en-US" sz="2700" dirty="0"/>
          </a:p>
        </p:txBody>
      </p:sp>
      <p:sp>
        <p:nvSpPr>
          <p:cNvPr id="4" name="Text 2"/>
          <p:cNvSpPr/>
          <p:nvPr/>
        </p:nvSpPr>
        <p:spPr>
          <a:xfrm>
            <a:off x="841248" y="1325880"/>
            <a:ext cx="10543032" cy="822960"/>
          </a:xfrm>
          <a:prstGeom prst="rect">
            <a:avLst/>
          </a:prstGeom>
          <a:noFill/>
          <a:ln/>
        </p:spPr>
        <p:txBody>
          <a:bodyPr wrap="square" rtlCol="0" anchor="t"/>
          <a:lstStyle/>
          <a:p>
            <a:pPr indent="0" marL="0">
              <a:lnSpc>
                <a:spcPct val="102000"/>
              </a:lnSpc>
              <a:buNone/>
            </a:pPr>
            <a:r>
              <a:rPr lang="en-US" sz="1400" dirty="0">
                <a:solidFill>
                  <a:srgbClr val="2A2A2A"/>
                </a:solidFill>
                <a:latin typeface="Calibri" pitchFamily="34" charset="0"/>
                <a:ea typeface="Calibri" pitchFamily="34" charset="-122"/>
                <a:cs typeface="Calibri" pitchFamily="34" charset="-120"/>
              </a:rPr>
              <a:t>Each pillar is mapped to at least one objective from Slide 5, so no content is produced without a clear, measurable purpose. The Student Voice pillar is weighted most heavily, since user-generated content typically drives…</a:t>
            </a:r>
            <a:endParaRPr lang="en-US" sz="1400" dirty="0"/>
          </a:p>
        </p:txBody>
      </p:sp>
      <p:sp>
        <p:nvSpPr>
          <p:cNvPr id="5" name="Text 3"/>
          <p:cNvSpPr/>
          <p:nvPr/>
        </p:nvSpPr>
        <p:spPr>
          <a:xfrm>
            <a:off x="868680" y="2244226"/>
            <a:ext cx="10451592" cy="3699374"/>
          </a:xfrm>
          <a:prstGeom prst="rect">
            <a:avLst/>
          </a:prstGeom>
          <a:noFill/>
          <a:ln/>
        </p:spPr>
        <p:txBody>
          <a:bodyPr wrap="square" rtlCol="0" anchor="t"/>
          <a:lstStyle/>
          <a:p>
            <a:pPr marL="177800" indent="-177800">
              <a:lnSpc>
                <a:spcPct val="103000"/>
              </a:lnSpc>
              <a:spcAft>
                <a:spcPts val="1000"/>
              </a:spcAft>
              <a:buSzPct val="100000"/>
              <a:buChar char="•"/>
            </a:pPr>
            <a:r>
              <a:rPr lang="en-US" sz="1600" dirty="0">
                <a:solidFill>
                  <a:srgbClr val="2A2A2A"/>
                </a:solidFill>
                <a:latin typeface="Calibri" pitchFamily="34" charset="0"/>
                <a:ea typeface="Calibri" pitchFamily="34" charset="-122"/>
                <a:cs typeface="Calibri" pitchFamily="34" charset="-120"/>
              </a:rPr>
              <a:t>What's On — event promotion, countdowns and ticket links</a:t>
            </a:r>
            <a:endParaRPr lang="en-US" sz="1600" dirty="0"/>
          </a:p>
          <a:p>
            <a:pPr marL="177800" indent="-177800">
              <a:lnSpc>
                <a:spcPct val="103000"/>
              </a:lnSpc>
              <a:spcAft>
                <a:spcPts val="1000"/>
              </a:spcAft>
              <a:buSzPct val="100000"/>
              <a:buChar char="•"/>
            </a:pPr>
            <a:r>
              <a:rPr lang="en-US" sz="1600" dirty="0">
                <a:solidFill>
                  <a:srgbClr val="2A2A2A"/>
                </a:solidFill>
                <a:latin typeface="Calibri" pitchFamily="34" charset="0"/>
                <a:ea typeface="Calibri" pitchFamily="34" charset="-122"/>
                <a:cs typeface="Calibri" pitchFamily="34" charset="-120"/>
              </a:rPr>
              <a:t>Student Voice — reposted student photos and quotes, with consent</a:t>
            </a:r>
            <a:endParaRPr lang="en-US" sz="1600" dirty="0"/>
          </a:p>
          <a:p>
            <a:pPr marL="177800" indent="-177800">
              <a:lnSpc>
                <a:spcPct val="103000"/>
              </a:lnSpc>
              <a:spcAft>
                <a:spcPts val="1000"/>
              </a:spcAft>
              <a:buSzPct val="100000"/>
              <a:buChar char="•"/>
            </a:pPr>
            <a:r>
              <a:rPr lang="en-US" sz="1600" dirty="0">
                <a:solidFill>
                  <a:srgbClr val="2A2A2A"/>
                </a:solidFill>
                <a:latin typeface="Calibri" pitchFamily="34" charset="0"/>
                <a:ea typeface="Calibri" pitchFamily="34" charset="-122"/>
                <a:cs typeface="Calibri" pitchFamily="34" charset="-120"/>
              </a:rPr>
              <a:t>Wellbeing and Support — signposting to advice and welfare services</a:t>
            </a:r>
            <a:endParaRPr lang="en-US" sz="1600" dirty="0"/>
          </a:p>
          <a:p>
            <a:pPr marL="177800" indent="-177800">
              <a:lnSpc>
                <a:spcPct val="103000"/>
              </a:lnSpc>
              <a:spcAft>
                <a:spcPts val="1000"/>
              </a:spcAft>
              <a:buSzPct val="100000"/>
              <a:buChar char="•"/>
            </a:pPr>
            <a:r>
              <a:rPr lang="en-US" sz="1600" dirty="0">
                <a:solidFill>
                  <a:srgbClr val="2A2A2A"/>
                </a:solidFill>
                <a:latin typeface="Calibri" pitchFamily="34" charset="0"/>
                <a:ea typeface="Calibri" pitchFamily="34" charset="-122"/>
                <a:cs typeface="Calibri" pitchFamily="34" charset="-120"/>
              </a:rPr>
              <a:t>Behind the Scenes — committee introductions and how decisions get made</a:t>
            </a:r>
            <a:endParaRPr lang="en-US" sz="1600" dirty="0"/>
          </a:p>
        </p:txBody>
      </p:sp>
      <p:sp>
        <p:nvSpPr>
          <p:cNvPr id="6" name="Text 4"/>
          <p:cNvSpPr/>
          <p:nvPr/>
        </p:nvSpPr>
        <p:spPr>
          <a:xfrm>
            <a:off x="457200" y="6473952"/>
            <a:ext cx="11274552" cy="274320"/>
          </a:xfrm>
          <a:prstGeom prst="rect">
            <a:avLst/>
          </a:prstGeom>
          <a:noFill/>
          <a:ln/>
        </p:spPr>
        <p:txBody>
          <a:bodyPr wrap="square" rtlCol="0" anchor="ctr"/>
          <a:lstStyle/>
          <a:p>
            <a:pPr algn="l" indent="0" marL="0">
              <a:buNone/>
            </a:pPr>
            <a:r>
              <a:rPr lang="en-US" sz="900" dirty="0">
                <a:solidFill>
                  <a:srgbClr val="6A7480"/>
                </a:solidFill>
                <a:latin typeface="Calibri" pitchFamily="34" charset="0"/>
                <a:ea typeface="Calibri" pitchFamily="34" charset="-122"/>
                <a:cs typeface="Calibri" pitchFamily="34" charset="-120"/>
              </a:rPr>
              <a:t>essays.uk  ·  Model presentation sample — for reference and learning only</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566928" y="603504"/>
            <a:ext cx="146304" cy="146304"/>
          </a:xfrm>
          <a:prstGeom prst="ellipse">
            <a:avLst/>
          </a:prstGeom>
          <a:solidFill>
            <a:srgbClr val="F97C5F"/>
          </a:solidFill>
          <a:ln/>
        </p:spPr>
      </p:sp>
      <p:sp>
        <p:nvSpPr>
          <p:cNvPr id="3" name="Text 1"/>
          <p:cNvSpPr/>
          <p:nvPr/>
        </p:nvSpPr>
        <p:spPr>
          <a:xfrm>
            <a:off x="841248" y="384048"/>
            <a:ext cx="10725912" cy="640080"/>
          </a:xfrm>
          <a:prstGeom prst="rect">
            <a:avLst/>
          </a:prstGeom>
          <a:noFill/>
          <a:ln/>
        </p:spPr>
        <p:txBody>
          <a:bodyPr wrap="square" rtlCol="0" anchor="ctr"/>
          <a:lstStyle/>
          <a:p>
            <a:pPr indent="0" marL="0">
              <a:buNone/>
            </a:pPr>
            <a:r>
              <a:rPr lang="en-US" sz="2700" b="1" dirty="0">
                <a:solidFill>
                  <a:srgbClr val="001A38"/>
                </a:solidFill>
                <a:latin typeface="Cambria" pitchFamily="34" charset="0"/>
                <a:ea typeface="Cambria" pitchFamily="34" charset="-122"/>
                <a:cs typeface="Cambria" pitchFamily="34" charset="-120"/>
              </a:rPr>
              <a:t>Content Calendar Overview</a:t>
            </a:r>
            <a:endParaRPr lang="en-US" sz="2700" dirty="0"/>
          </a:p>
        </p:txBody>
      </p:sp>
      <p:sp>
        <p:nvSpPr>
          <p:cNvPr id="4" name="Text 2"/>
          <p:cNvSpPr/>
          <p:nvPr/>
        </p:nvSpPr>
        <p:spPr>
          <a:xfrm>
            <a:off x="841248" y="1325880"/>
            <a:ext cx="10543032" cy="822960"/>
          </a:xfrm>
          <a:prstGeom prst="rect">
            <a:avLst/>
          </a:prstGeom>
          <a:noFill/>
          <a:ln/>
        </p:spPr>
        <p:txBody>
          <a:bodyPr wrap="square" rtlCol="0" anchor="t"/>
          <a:lstStyle/>
          <a:p>
            <a:pPr indent="0" marL="0">
              <a:lnSpc>
                <a:spcPct val="102000"/>
              </a:lnSpc>
              <a:buNone/>
            </a:pPr>
            <a:r>
              <a:rPr lang="en-US" sz="1400" dirty="0">
                <a:solidFill>
                  <a:srgbClr val="2A2A2A"/>
                </a:solidFill>
                <a:latin typeface="Calibri" pitchFamily="34" charset="0"/>
                <a:ea typeface="Calibri" pitchFamily="34" charset="-122"/>
                <a:cs typeface="Calibri" pitchFamily="34" charset="-120"/>
              </a:rPr>
              <a:t>This phased structure avoids the common student-campaign mistake of front-loading effort in Week 1 and going quiet once assignment deadlines and part-time work resume normal pressure on committee members' time.</a:t>
            </a:r>
            <a:endParaRPr lang="en-US" sz="1400" dirty="0"/>
          </a:p>
        </p:txBody>
      </p:sp>
      <p:sp>
        <p:nvSpPr>
          <p:cNvPr id="5" name="Text 3"/>
          <p:cNvSpPr/>
          <p:nvPr/>
        </p:nvSpPr>
        <p:spPr>
          <a:xfrm>
            <a:off x="868680" y="2211885"/>
            <a:ext cx="10451592" cy="3731715"/>
          </a:xfrm>
          <a:prstGeom prst="rect">
            <a:avLst/>
          </a:prstGeom>
          <a:noFill/>
          <a:ln/>
        </p:spPr>
        <p:txBody>
          <a:bodyPr wrap="square" rtlCol="0" anchor="t"/>
          <a:lstStyle/>
          <a:p>
            <a:pPr marL="177800" indent="-177800">
              <a:lnSpc>
                <a:spcPct val="103000"/>
              </a:lnSpc>
              <a:spcAft>
                <a:spcPts val="1000"/>
              </a:spcAft>
              <a:buSzPct val="100000"/>
              <a:buChar char="•"/>
            </a:pPr>
            <a:r>
              <a:rPr lang="en-US" sz="1600" dirty="0">
                <a:solidFill>
                  <a:srgbClr val="2A2A2A"/>
                </a:solidFill>
                <a:latin typeface="Calibri" pitchFamily="34" charset="0"/>
                <a:ea typeface="Calibri" pitchFamily="34" charset="-122"/>
                <a:cs typeface="Calibri" pitchFamily="34" charset="-120"/>
              </a:rPr>
              <a:t>Weeks 1–2, Launch: teaser Reels and persona-based welcome posts</a:t>
            </a:r>
            <a:endParaRPr lang="en-US" sz="1600" dirty="0"/>
          </a:p>
          <a:p>
            <a:pPr marL="177800" indent="-177800">
              <a:lnSpc>
                <a:spcPct val="103000"/>
              </a:lnSpc>
              <a:spcAft>
                <a:spcPts val="1000"/>
              </a:spcAft>
              <a:buSzPct val="100000"/>
              <a:buChar char="•"/>
            </a:pPr>
            <a:r>
              <a:rPr lang="en-US" sz="1600" dirty="0">
                <a:solidFill>
                  <a:srgbClr val="2A2A2A"/>
                </a:solidFill>
                <a:latin typeface="Calibri" pitchFamily="34" charset="0"/>
                <a:ea typeface="Calibri" pitchFamily="34" charset="-122"/>
                <a:cs typeface="Calibri" pitchFamily="34" charset="-120"/>
              </a:rPr>
              <a:t>Weeks 3–8, Always-on: three posts per week across the four pillars, plus a weekly TikTok upload</a:t>
            </a:r>
            <a:endParaRPr lang="en-US" sz="1600" dirty="0"/>
          </a:p>
          <a:p>
            <a:pPr marL="177800" indent="-177800">
              <a:lnSpc>
                <a:spcPct val="103000"/>
              </a:lnSpc>
              <a:spcAft>
                <a:spcPts val="1000"/>
              </a:spcAft>
              <a:buSzPct val="100000"/>
              <a:buChar char="•"/>
            </a:pPr>
            <a:r>
              <a:rPr lang="en-US" sz="1600" dirty="0">
                <a:solidFill>
                  <a:srgbClr val="2A2A2A"/>
                </a:solidFill>
                <a:latin typeface="Calibri" pitchFamily="34" charset="0"/>
                <a:ea typeface="Calibri" pitchFamily="34" charset="-122"/>
                <a:cs typeface="Calibri" pitchFamily="34" charset="-120"/>
              </a:rPr>
              <a:t>Weeks 9–10, Mid-term push: a ticket giveaway and a student-generated-content competition</a:t>
            </a:r>
            <a:endParaRPr lang="en-US" sz="1600" dirty="0"/>
          </a:p>
          <a:p>
            <a:pPr marL="177800" indent="-177800">
              <a:lnSpc>
                <a:spcPct val="103000"/>
              </a:lnSpc>
              <a:spcAft>
                <a:spcPts val="1000"/>
              </a:spcAft>
              <a:buSzPct val="100000"/>
              <a:buChar char="•"/>
            </a:pPr>
            <a:r>
              <a:rPr lang="en-US" sz="1600" dirty="0">
                <a:solidFill>
                  <a:srgbClr val="2A2A2A"/>
                </a:solidFill>
                <a:latin typeface="Calibri" pitchFamily="34" charset="0"/>
                <a:ea typeface="Calibri" pitchFamily="34" charset="-122"/>
                <a:cs typeface="Calibri" pitchFamily="34" charset="-120"/>
              </a:rPr>
              <a:t>Weeks 11–12, Evaluation: wrap-up content and the follow-up survey measuring awareness change</a:t>
            </a:r>
            <a:endParaRPr lang="en-US" sz="1600" dirty="0"/>
          </a:p>
        </p:txBody>
      </p:sp>
      <p:sp>
        <p:nvSpPr>
          <p:cNvPr id="6" name="Text 4"/>
          <p:cNvSpPr/>
          <p:nvPr/>
        </p:nvSpPr>
        <p:spPr>
          <a:xfrm>
            <a:off x="457200" y="6473952"/>
            <a:ext cx="11274552" cy="274320"/>
          </a:xfrm>
          <a:prstGeom prst="rect">
            <a:avLst/>
          </a:prstGeom>
          <a:noFill/>
          <a:ln/>
        </p:spPr>
        <p:txBody>
          <a:bodyPr wrap="square" rtlCol="0" anchor="ctr"/>
          <a:lstStyle/>
          <a:p>
            <a:pPr algn="l" indent="0" marL="0">
              <a:buNone/>
            </a:pPr>
            <a:r>
              <a:rPr lang="en-US" sz="900" dirty="0">
                <a:solidFill>
                  <a:srgbClr val="6A7480"/>
                </a:solidFill>
                <a:latin typeface="Calibri" pitchFamily="34" charset="0"/>
                <a:ea typeface="Calibri" pitchFamily="34" charset="-122"/>
                <a:cs typeface="Calibri" pitchFamily="34" charset="-120"/>
              </a:rPr>
              <a:t>essays.uk  ·  Model presentation sample — for reference and learning only</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566928" y="603504"/>
            <a:ext cx="146304" cy="146304"/>
          </a:xfrm>
          <a:prstGeom prst="ellipse">
            <a:avLst/>
          </a:prstGeom>
          <a:solidFill>
            <a:srgbClr val="F97C5F"/>
          </a:solidFill>
          <a:ln/>
        </p:spPr>
      </p:sp>
      <p:sp>
        <p:nvSpPr>
          <p:cNvPr id="3" name="Text 1"/>
          <p:cNvSpPr/>
          <p:nvPr/>
        </p:nvSpPr>
        <p:spPr>
          <a:xfrm>
            <a:off x="841248" y="384048"/>
            <a:ext cx="10725912" cy="640080"/>
          </a:xfrm>
          <a:prstGeom prst="rect">
            <a:avLst/>
          </a:prstGeom>
          <a:noFill/>
          <a:ln/>
        </p:spPr>
        <p:txBody>
          <a:bodyPr wrap="square" rtlCol="0" anchor="ctr"/>
          <a:lstStyle/>
          <a:p>
            <a:pPr indent="0" marL="0">
              <a:buNone/>
            </a:pPr>
            <a:r>
              <a:rPr lang="en-US" sz="2700" b="1" dirty="0">
                <a:solidFill>
                  <a:srgbClr val="001A38"/>
                </a:solidFill>
                <a:latin typeface="Cambria" pitchFamily="34" charset="0"/>
                <a:ea typeface="Cambria" pitchFamily="34" charset="-122"/>
                <a:cs typeface="Cambria" pitchFamily="34" charset="-120"/>
              </a:rPr>
              <a:t>Budget Allocation</a:t>
            </a:r>
            <a:endParaRPr lang="en-US" sz="2700" dirty="0"/>
          </a:p>
        </p:txBody>
      </p:sp>
      <p:sp>
        <p:nvSpPr>
          <p:cNvPr id="4" name="Text 2"/>
          <p:cNvSpPr/>
          <p:nvPr/>
        </p:nvSpPr>
        <p:spPr>
          <a:xfrm>
            <a:off x="841248" y="1325880"/>
            <a:ext cx="10543032" cy="822960"/>
          </a:xfrm>
          <a:prstGeom prst="rect">
            <a:avLst/>
          </a:prstGeom>
          <a:noFill/>
          <a:ln/>
        </p:spPr>
        <p:txBody>
          <a:bodyPr wrap="square" rtlCol="0" anchor="t"/>
          <a:lstStyle/>
          <a:p>
            <a:pPr indent="0" marL="0">
              <a:lnSpc>
                <a:spcPct val="102000"/>
              </a:lnSpc>
              <a:buNone/>
            </a:pPr>
            <a:r>
              <a:rPr lang="en-US" sz="1400" dirty="0">
                <a:solidFill>
                  <a:srgbClr val="2A2A2A"/>
                </a:solidFill>
                <a:latin typeface="Calibri" pitchFamily="34" charset="0"/>
                <a:ea typeface="Calibri" pitchFamily="34" charset="-122"/>
                <a:cs typeface="Calibri" pitchFamily="34" charset="-120"/>
              </a:rPr>
              <a:t>A term budget of £2,500 is proposed, allocated as follows:</a:t>
            </a:r>
            <a:endParaRPr lang="en-US" sz="1400" dirty="0"/>
          </a:p>
        </p:txBody>
      </p:sp>
      <p:sp>
        <p:nvSpPr>
          <p:cNvPr id="5" name="Text 3"/>
          <p:cNvSpPr/>
          <p:nvPr/>
        </p:nvSpPr>
        <p:spPr>
          <a:xfrm>
            <a:off x="868680" y="1802234"/>
            <a:ext cx="10451592" cy="4141366"/>
          </a:xfrm>
          <a:prstGeom prst="rect">
            <a:avLst/>
          </a:prstGeom>
          <a:noFill/>
          <a:ln/>
        </p:spPr>
        <p:txBody>
          <a:bodyPr wrap="square" rtlCol="0" anchor="t"/>
          <a:lstStyle/>
          <a:p>
            <a:pPr marL="177800" indent="-177800">
              <a:lnSpc>
                <a:spcPct val="103000"/>
              </a:lnSpc>
              <a:spcAft>
                <a:spcPts val="1000"/>
              </a:spcAft>
              <a:buSzPct val="100000"/>
              <a:buChar char="•"/>
            </a:pPr>
            <a:r>
              <a:rPr lang="en-US" sz="1600" dirty="0">
                <a:solidFill>
                  <a:srgbClr val="2A2A2A"/>
                </a:solidFill>
                <a:latin typeface="Calibri" pitchFamily="34" charset="0"/>
                <a:ea typeface="Calibri" pitchFamily="34" charset="-122"/>
                <a:cs typeface="Calibri" pitchFamily="34" charset="-120"/>
              </a:rPr>
              <a:t>Paid boosting on Instagram and TikTok: £1,200</a:t>
            </a:r>
            <a:endParaRPr lang="en-US" sz="1600" dirty="0"/>
          </a:p>
          <a:p>
            <a:pPr marL="177800" indent="-177800">
              <a:lnSpc>
                <a:spcPct val="103000"/>
              </a:lnSpc>
              <a:spcAft>
                <a:spcPts val="1000"/>
              </a:spcAft>
              <a:buSzPct val="100000"/>
              <a:buChar char="•"/>
            </a:pPr>
            <a:r>
              <a:rPr lang="en-US" sz="1600" dirty="0">
                <a:solidFill>
                  <a:srgbClr val="2A2A2A"/>
                </a:solidFill>
                <a:latin typeface="Calibri" pitchFamily="34" charset="0"/>
                <a:ea typeface="Calibri" pitchFamily="34" charset="-122"/>
                <a:cs typeface="Calibri" pitchFamily="34" charset="-120"/>
              </a:rPr>
              <a:t>Content creation, including design and video editing: £700</a:t>
            </a:r>
            <a:endParaRPr lang="en-US" sz="1600" dirty="0"/>
          </a:p>
          <a:p>
            <a:pPr marL="177800" indent="-177800">
              <a:lnSpc>
                <a:spcPct val="103000"/>
              </a:lnSpc>
              <a:spcAft>
                <a:spcPts val="1000"/>
              </a:spcAft>
              <a:buSzPct val="100000"/>
              <a:buChar char="•"/>
            </a:pPr>
            <a:r>
              <a:rPr lang="en-US" sz="1600" dirty="0">
                <a:solidFill>
                  <a:srgbClr val="2A2A2A"/>
                </a:solidFill>
                <a:latin typeface="Calibri" pitchFamily="34" charset="0"/>
                <a:ea typeface="Calibri" pitchFamily="34" charset="-122"/>
                <a:cs typeface="Calibri" pitchFamily="34" charset="-120"/>
              </a:rPr>
              <a:t>Student ambassador scheme, four ambassadors: £400</a:t>
            </a:r>
            <a:endParaRPr lang="en-US" sz="1600" dirty="0"/>
          </a:p>
          <a:p>
            <a:pPr marL="177800" indent="-177800">
              <a:lnSpc>
                <a:spcPct val="103000"/>
              </a:lnSpc>
              <a:spcAft>
                <a:spcPts val="1000"/>
              </a:spcAft>
              <a:buSzPct val="100000"/>
              <a:buChar char="•"/>
            </a:pPr>
            <a:r>
              <a:rPr lang="en-US" sz="1600" dirty="0">
                <a:solidFill>
                  <a:srgbClr val="2A2A2A"/>
                </a:solidFill>
                <a:latin typeface="Calibri" pitchFamily="34" charset="0"/>
                <a:ea typeface="Calibri" pitchFamily="34" charset="-122"/>
                <a:cs typeface="Calibri" pitchFamily="34" charset="-120"/>
              </a:rPr>
              <a:t>Contingency: £200</a:t>
            </a:r>
            <a:endParaRPr lang="en-US" sz="1600" dirty="0"/>
          </a:p>
        </p:txBody>
      </p:sp>
      <p:sp>
        <p:nvSpPr>
          <p:cNvPr id="6" name="Text 4"/>
          <p:cNvSpPr/>
          <p:nvPr/>
        </p:nvSpPr>
        <p:spPr>
          <a:xfrm>
            <a:off x="457200" y="6473952"/>
            <a:ext cx="11274552" cy="274320"/>
          </a:xfrm>
          <a:prstGeom prst="rect">
            <a:avLst/>
          </a:prstGeom>
          <a:noFill/>
          <a:ln/>
        </p:spPr>
        <p:txBody>
          <a:bodyPr wrap="square" rtlCol="0" anchor="ctr"/>
          <a:lstStyle/>
          <a:p>
            <a:pPr algn="l" indent="0" marL="0">
              <a:buNone/>
            </a:pPr>
            <a:r>
              <a:rPr lang="en-US" sz="900" dirty="0">
                <a:solidFill>
                  <a:srgbClr val="6A7480"/>
                </a:solidFill>
                <a:latin typeface="Calibri" pitchFamily="34" charset="0"/>
                <a:ea typeface="Calibri" pitchFamily="34" charset="-122"/>
                <a:cs typeface="Calibri" pitchFamily="34" charset="-120"/>
              </a:rPr>
              <a:t>essays.uk  ·  Model presentation sample — for reference and learning only</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13</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2026-08-13T12:39:25Z</dcterms:created>
  <dcterms:modified xsi:type="dcterms:W3CDTF">2026-08-13T12:39:25Z</dcterms:modified>
</cp:coreProperties>
</file>