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restating the ask clearly — the board should leave this pitch knowing exactly what they are being asked to sign off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slide brief — the board already knows the company. The purpose here is simply to anchor the numbers that follow against a credible growth target.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challenged on post-Brexit friction, acknowledge the added customs paperwork but stress that duty-paid direct shipping models are already proven by comparable mid-sized UK retailers.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this phasing limits downside — the flagship store is only committed once online sales data confirms demand in the target cities.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1512" y="-1463040"/>
            <a:ext cx="3474720" cy="3474720"/>
          </a:xfrm>
          <a:prstGeom prst="ellipse">
            <a:avLst/>
          </a:prstGeom>
          <a:solidFill>
            <a:srgbClr val="F97C5F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4846320"/>
            <a:ext cx="3108960" cy="3108960"/>
          </a:xfrm>
          <a:prstGeom prst="ellipse">
            <a:avLst/>
          </a:prstGeom>
          <a:solidFill>
            <a:srgbClr val="1231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8016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97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 UK  ·  MODEL SAMPLE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1054303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Entry Strategy Pitch: TrailWear UK Enters Germany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41248" y="4206240"/>
            <a:ext cx="1017727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TrailWear UK — Recommending a Route into the German Market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£15 per 250 words  ·  350+ UK-qualified writers  ·  essays.uk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 Timeline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project steering group, chaired by the Head of International, will report progress against these milestones to the board every quarter.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015145"/>
            <a:ext cx="10451592" cy="39284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1–3: website localisation, packaging compliance registration, joint-venture agreement signed.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4–6: soft launch on own website and Zalando; influencer campaign begins.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7–12: full marketing push; performance review against Year 1 targets.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13–18: site selection and fit-out for the Berlin flagship store.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19–24: flagship store opens; break-even review.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Recommendation and Next Steps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is asked to approve a phased entry into Germany via direct-to-consumer e-commerce and a marketplace listing in Year 1, supported by a logistics joint venture, with a Berlin flagship store to follow in Year 2 subject to…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63092"/>
            <a:ext cx="10451592" cy="36805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initial capital allocation of £650,000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the joint-venture partner selection process (target: shortlist within six weeks)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 Month 12 review to confirm the Year 2 flagship store decision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Cavusgil, S.T., Knight, G. and Riesenberger, J.R. (2020) International Business: The New Realities. Harlow: Pearson.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Germany Trade &amp; Invest (2024) Industry Overview: Sporting Goods and Outdoor Apparel.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Hollensen, S. (2022) Global Marketing. 9th edn. Harlow: Pearson.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Statista (2024) Outdoor and Sportswear Market: Germany 2024–2028.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Zalando SE (2024) Annual Report and Marketplace Partner Guidelines.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snapshot and pitch objectives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Germany: the market rationale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German outdoor market at a glance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segment and competitive landscape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mode strategy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 plan: the marketing mix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forecast and key risks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Company Snapshot and Objectives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TrailWear UK is a mid-sized outdoor apparel and footwear brand founded in Manchester in 2009, generating £42 million in annual UK revenue through 38 stores and a growing direct-to-consumer website. The brand is known for…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1531"/>
            <a:ext cx="10451592" cy="37020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1: establish a credible, profitable presence in one EU market within 18 months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2: achieve break-even in the new market within 24 months of launch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3: build a repeatable playbook and internal capability for further European expansion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Germany? The Market Rationale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Germany was shortlisted against France and the Netherlands using a market-attractiveness screen weighted on market size, cultural fit and logistical ease. Three factors favour Germany: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141814"/>
            <a:ext cx="10451592" cy="38017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Scale: Germany is the largest economy in the EU and the largest single market for outdoor and sports apparel in continental Europe.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fit: German consumers report high participation in hiking, cycling and outdoor leisure, aligning closely with TrailWear’s product range and…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Logistics: proximity to existing UK–EU freight lanes and established customs processes keeps landed costs manageable relative to more distant markets.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German Outdoor Market at a Glance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German outdoor and sportswear category is large, growing and increasingly online — the table below summarises the headline figures used to size the opportunity.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41248" y="2087912"/>
          <a:ext cx="10506456" cy="914400"/>
        </p:xfrm>
        <a:graphic>
          <a:graphicData uri="http://schemas.openxmlformats.org/drawingml/2006/table">
            <a:tbl>
              <a:tblPr/>
              <a:tblGrid>
                <a:gridCol w="3502152"/>
                <a:gridCol w="3502152"/>
                <a:gridCol w="3502152"/>
              </a:tblGrid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 Value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2028 Forecast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Outdoor &amp; sportswear apparel market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€13.1bn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€16.4bn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Category CAGR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Online share of category sales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Average online basket value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Target Segment and Competitive Landscape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segment: urban professionals aged 25–40 in Berlin, Munich and Hamburg, who hike or cycle at least monthly, shop primarily online, and are willing to pay a premium for durable, ethically produced apparel. Secondary…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1531"/>
            <a:ext cx="10451592" cy="37020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Vaude — strong sustainability credentials, mid-premium pricing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 Wolfskin — mass-market outdoor brand with wide retail distribution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Fjällräven — premium positioning, strong brand loyalty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Decathlon — value-led, dominant in entry-level outdoor gear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Entry Mode Strategy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entry modes were assessed against speed to market, capital exposure and control: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875001"/>
            <a:ext cx="10451592" cy="40685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Exporting via marketplace (e.g. Zalando): fast, low capital, but weak brand control and thin margins.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Franchising: low capital, but slow to establish and dependent on partner quality.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venture with a German logistics/retail partner: shared risk, local market knowledge, moderate control.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Wholly-owned subsidiary with flagship store: full control and brand consistency, but the highest capital exposure and slowest ramp-up.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Go-to-Market Plan: the Marketing Mix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Product: launch with the existing hiking and everyday-outdoor ranges; introduce a small “Alpine” capsule collection tailored to German terrain and weather.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063656"/>
            <a:ext cx="10451592" cy="3879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Price: position 8–10% below Fjällräven and 15% above Jack Wolfskin, reflecting a mid-premium stance; prices set in euros with local psychological…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Place: own website localised to German language and sizing, a Zalando marketplace listing, and the Year 2 Berlin flagship store.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Promotion: partnerships with German hiking and outdoor micro-influencers, sponsorship of a regional trail-running series, and a sustainability-led…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Forecast and Key Risks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forecast: Year 1 revenue target €1.2m, rising to €3.4m in Year 2 and €5.6m in Year 3, with break-even projected in month 22. Initial capital requirement: £650,000, covering localisation, marketing launch spend and the…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57702"/>
            <a:ext cx="10451592" cy="36858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exposure (GBP/EUR) — mitigated by forward contracts covering 70% of forecast Year 1 stock purchases.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 packaging law (VerpackG) compliance — mitigated by early registration with a packaging compliance scheme.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response from Fjällräven or Vaude — mitigated by the differentiated mid-premium, sustainability-led positioning.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2026-08-13T12:39:25Z</dcterms:created>
  <dcterms:modified xsi:type="dcterms:W3CDTF">2026-08-13T12:39:25Z</dcterms:modified>
</cp:coreProperties>
</file>